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499" r:id="rId3"/>
    <p:sldId id="518" r:id="rId4"/>
    <p:sldId id="519" r:id="rId5"/>
    <p:sldId id="520" r:id="rId6"/>
    <p:sldId id="526" r:id="rId7"/>
    <p:sldId id="527" r:id="rId8"/>
    <p:sldId id="517" r:id="rId9"/>
    <p:sldId id="528" r:id="rId10"/>
    <p:sldId id="503" r:id="rId11"/>
    <p:sldId id="557" r:id="rId12"/>
    <p:sldId id="502" r:id="rId13"/>
    <p:sldId id="529" r:id="rId14"/>
    <p:sldId id="560" r:id="rId15"/>
    <p:sldId id="558" r:id="rId16"/>
    <p:sldId id="559" r:id="rId17"/>
    <p:sldId id="561" r:id="rId18"/>
    <p:sldId id="562" r:id="rId19"/>
    <p:sldId id="563" r:id="rId20"/>
    <p:sldId id="564" r:id="rId21"/>
    <p:sldId id="565" r:id="rId22"/>
    <p:sldId id="530" r:id="rId23"/>
    <p:sldId id="545" r:id="rId24"/>
    <p:sldId id="546" r:id="rId25"/>
    <p:sldId id="547" r:id="rId26"/>
    <p:sldId id="548" r:id="rId27"/>
    <p:sldId id="549" r:id="rId28"/>
    <p:sldId id="550" r:id="rId29"/>
    <p:sldId id="551" r:id="rId30"/>
    <p:sldId id="552" r:id="rId31"/>
    <p:sldId id="553" r:id="rId32"/>
    <p:sldId id="554" r:id="rId33"/>
    <p:sldId id="555" r:id="rId34"/>
    <p:sldId id="556" r:id="rId35"/>
  </p:sldIdLst>
  <p:sldSz cx="9144000" cy="6858000" type="screen4x3"/>
  <p:notesSz cx="7086600" cy="9410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B44B5"/>
    <a:srgbClr val="FF0066"/>
    <a:srgbClr val="FF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3" autoAdjust="0"/>
    <p:restoredTop sz="90498" autoAdjust="0"/>
  </p:normalViewPr>
  <p:slideViewPr>
    <p:cSldViewPr snapToGrid="0">
      <p:cViewPr>
        <p:scale>
          <a:sx n="66" d="100"/>
          <a:sy n="66" d="100"/>
        </p:scale>
        <p:origin x="-324" y="-4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576C7-961D-441E-BD27-013CCF1DD374}" type="doc">
      <dgm:prSet loTypeId="urn:microsoft.com/office/officeart/2005/8/layout/bProcess2" loCatId="process" qsTypeId="urn:microsoft.com/office/officeart/2005/8/quickstyle/simple1#1" qsCatId="simple" csTypeId="urn:microsoft.com/office/officeart/2005/8/colors/accent1_2#1" csCatId="accent1" phldr="1"/>
      <dgm:spPr/>
      <dgm:t>
        <a:bodyPr/>
        <a:lstStyle/>
        <a:p>
          <a:endParaRPr lang="en-US"/>
        </a:p>
      </dgm:t>
    </dgm:pt>
    <dgm:pt modelId="{70903A17-9089-4643-A258-99C8EB8DB376}">
      <dgm:prSet phldrT="[Text]" custT="1"/>
      <dgm:spPr>
        <a:solidFill>
          <a:schemeClr val="accent5"/>
        </a:solidFill>
      </dgm:spPr>
      <dgm:t>
        <a:bodyPr/>
        <a:lstStyle/>
        <a:p>
          <a:r>
            <a:rPr lang="en-US" sz="1400" b="1" i="1" dirty="0" smtClean="0"/>
            <a:t>Task 1: Project Start-Up Meeting</a:t>
          </a:r>
          <a:endParaRPr lang="en-US" sz="1400" dirty="0"/>
        </a:p>
      </dgm:t>
    </dgm:pt>
    <dgm:pt modelId="{6C5F4C1D-8BB5-4B40-95DE-0BAB9BFA4827}" type="parTrans" cxnId="{58C39EED-0E6A-47A5-84BC-E4FD6B881DF2}">
      <dgm:prSet/>
      <dgm:spPr/>
      <dgm:t>
        <a:bodyPr/>
        <a:lstStyle/>
        <a:p>
          <a:endParaRPr lang="en-US"/>
        </a:p>
      </dgm:t>
    </dgm:pt>
    <dgm:pt modelId="{81D79FE6-D3E8-4ACE-977C-06CC1E87DCE7}" type="sibTrans" cxnId="{58C39EED-0E6A-47A5-84BC-E4FD6B881DF2}">
      <dgm:prSet/>
      <dgm:spPr>
        <a:solidFill>
          <a:srgbClr val="003399"/>
        </a:solidFill>
      </dgm:spPr>
      <dgm:t>
        <a:bodyPr/>
        <a:lstStyle/>
        <a:p>
          <a:endParaRPr lang="en-US"/>
        </a:p>
      </dgm:t>
    </dgm:pt>
    <dgm:pt modelId="{764B6871-1B81-414A-882E-EAB6D8F38F57}">
      <dgm:prSet phldrT="[Text]" custT="1"/>
      <dgm:spPr>
        <a:solidFill>
          <a:srgbClr val="00B050"/>
        </a:solidFill>
      </dgm:spPr>
      <dgm:t>
        <a:bodyPr/>
        <a:lstStyle/>
        <a:p>
          <a:pPr rtl="0"/>
          <a:r>
            <a:rPr lang="en-US" sz="1600" b="1" i="1" dirty="0" smtClean="0"/>
            <a:t>Task 3: Creation of the DAPAC</a:t>
          </a:r>
          <a:endParaRPr lang="en-US" sz="1600" dirty="0"/>
        </a:p>
      </dgm:t>
    </dgm:pt>
    <dgm:pt modelId="{AB15A3DF-BB18-4BC5-B562-77D13DBDAED9}" type="parTrans" cxnId="{7D5BAF61-02EB-48F7-BD2F-6A8D29EBBACA}">
      <dgm:prSet/>
      <dgm:spPr/>
      <dgm:t>
        <a:bodyPr/>
        <a:lstStyle/>
        <a:p>
          <a:endParaRPr lang="en-US"/>
        </a:p>
      </dgm:t>
    </dgm:pt>
    <dgm:pt modelId="{5A0A2344-3BB7-4962-A660-E92C01784C91}" type="sibTrans" cxnId="{7D5BAF61-02EB-48F7-BD2F-6A8D29EBBACA}">
      <dgm:prSet/>
      <dgm:spPr>
        <a:solidFill>
          <a:srgbClr val="003399"/>
        </a:solidFill>
      </dgm:spPr>
      <dgm:t>
        <a:bodyPr/>
        <a:lstStyle/>
        <a:p>
          <a:endParaRPr lang="en-US"/>
        </a:p>
      </dgm:t>
    </dgm:pt>
    <dgm:pt modelId="{AFA3856C-2D15-42E2-8AB9-0544843687E9}">
      <dgm:prSet phldrT="[Text]" custT="1"/>
      <dgm:spPr>
        <a:solidFill>
          <a:srgbClr val="7030A0"/>
        </a:solidFill>
      </dgm:spPr>
      <dgm:t>
        <a:bodyPr/>
        <a:lstStyle/>
        <a:p>
          <a:pPr rtl="0"/>
          <a:r>
            <a:rPr lang="en-US" sz="1600" b="1" i="1" dirty="0" smtClean="0"/>
            <a:t>Task 4:  Two Community Planning Meetings</a:t>
          </a:r>
          <a:endParaRPr lang="en-US" sz="1600" dirty="0"/>
        </a:p>
      </dgm:t>
    </dgm:pt>
    <dgm:pt modelId="{489B5BDF-2BDC-48FC-80E4-CBE6BD26F252}" type="parTrans" cxnId="{BF45452E-924E-47F0-9FE0-3AB0A97A40B9}">
      <dgm:prSet/>
      <dgm:spPr/>
      <dgm:t>
        <a:bodyPr/>
        <a:lstStyle/>
        <a:p>
          <a:endParaRPr lang="en-US"/>
        </a:p>
      </dgm:t>
    </dgm:pt>
    <dgm:pt modelId="{0821D71A-9C40-4F87-A1C3-F0F04410055B}" type="sibTrans" cxnId="{BF45452E-924E-47F0-9FE0-3AB0A97A40B9}">
      <dgm:prSet/>
      <dgm:spPr>
        <a:solidFill>
          <a:srgbClr val="003399"/>
        </a:solidFill>
      </dgm:spPr>
      <dgm:t>
        <a:bodyPr/>
        <a:lstStyle/>
        <a:p>
          <a:endParaRPr lang="en-US"/>
        </a:p>
      </dgm:t>
    </dgm:pt>
    <dgm:pt modelId="{A79AB1E1-8699-4779-B6BB-61D36BDCD9D0}">
      <dgm:prSet phldrT="[Text]" custT="1"/>
      <dgm:spPr>
        <a:solidFill>
          <a:srgbClr val="00B0F0"/>
        </a:solidFill>
      </dgm:spPr>
      <dgm:t>
        <a:bodyPr/>
        <a:lstStyle/>
        <a:p>
          <a:pPr rtl="0"/>
          <a:r>
            <a:rPr lang="en-US" sz="1400" b="1" i="1" dirty="0" smtClean="0"/>
            <a:t>Task 5: Order of Magnitude Opinion of Costs</a:t>
          </a:r>
          <a:endParaRPr lang="en-US" sz="1400" dirty="0"/>
        </a:p>
      </dgm:t>
    </dgm:pt>
    <dgm:pt modelId="{3120ACE3-6D34-4417-8E57-09A3D1D41E2F}" type="parTrans" cxnId="{B6350B18-F962-4CFE-9A54-BB188418F69C}">
      <dgm:prSet/>
      <dgm:spPr/>
      <dgm:t>
        <a:bodyPr/>
        <a:lstStyle/>
        <a:p>
          <a:endParaRPr lang="en-US"/>
        </a:p>
      </dgm:t>
    </dgm:pt>
    <dgm:pt modelId="{88BE4DCB-D713-411D-A869-7106C6A587FC}" type="sibTrans" cxnId="{B6350B18-F962-4CFE-9A54-BB188418F69C}">
      <dgm:prSet/>
      <dgm:spPr>
        <a:solidFill>
          <a:srgbClr val="003399"/>
        </a:solidFill>
      </dgm:spPr>
      <dgm:t>
        <a:bodyPr/>
        <a:lstStyle/>
        <a:p>
          <a:endParaRPr lang="en-US"/>
        </a:p>
      </dgm:t>
    </dgm:pt>
    <dgm:pt modelId="{E7F3305F-1249-4EBC-8250-3FC7BE4C323F}">
      <dgm:prSet phldrT="[Text]"/>
      <dgm:spPr>
        <a:solidFill>
          <a:srgbClr val="FF0066"/>
        </a:solidFill>
      </dgm:spPr>
      <dgm:t>
        <a:bodyPr/>
        <a:lstStyle/>
        <a:p>
          <a:pPr rtl="0"/>
          <a:r>
            <a:rPr lang="en-US" b="1" i="1" dirty="0" smtClean="0"/>
            <a:t>Task 6: Drafting and Finalization of the Action Plan</a:t>
          </a:r>
          <a:endParaRPr lang="en-US" dirty="0"/>
        </a:p>
      </dgm:t>
    </dgm:pt>
    <dgm:pt modelId="{98C8D0FC-41A8-463F-A233-18D9B2A65033}" type="parTrans" cxnId="{88144B9A-FFAD-488B-B65B-44F063F83876}">
      <dgm:prSet/>
      <dgm:spPr/>
      <dgm:t>
        <a:bodyPr/>
        <a:lstStyle/>
        <a:p>
          <a:endParaRPr lang="en-US"/>
        </a:p>
      </dgm:t>
    </dgm:pt>
    <dgm:pt modelId="{70F8DD9E-7386-42DC-8A68-22E3B23E40EF}" type="sibTrans" cxnId="{88144B9A-FFAD-488B-B65B-44F063F83876}">
      <dgm:prSet/>
      <dgm:spPr/>
      <dgm:t>
        <a:bodyPr/>
        <a:lstStyle/>
        <a:p>
          <a:endParaRPr lang="en-US"/>
        </a:p>
      </dgm:t>
    </dgm:pt>
    <dgm:pt modelId="{9E1F5A25-A67F-46A0-9D4D-2DC3A5F1A5F7}">
      <dgm:prSet custT="1"/>
      <dgm:spPr>
        <a:solidFill>
          <a:srgbClr val="FF6600"/>
        </a:solidFill>
      </dgm:spPr>
      <dgm:t>
        <a:bodyPr/>
        <a:lstStyle/>
        <a:p>
          <a:r>
            <a:rPr lang="en-US" sz="1400" b="1" i="1" dirty="0" smtClean="0"/>
            <a:t>Task 2: Presentation with City Council</a:t>
          </a:r>
        </a:p>
      </dgm:t>
    </dgm:pt>
    <dgm:pt modelId="{244E1988-0DA7-4507-8D14-C0E764D7FF46}" type="parTrans" cxnId="{4324A301-627D-4EBB-B4A5-156D2F18BF97}">
      <dgm:prSet/>
      <dgm:spPr/>
      <dgm:t>
        <a:bodyPr/>
        <a:lstStyle/>
        <a:p>
          <a:endParaRPr lang="en-US"/>
        </a:p>
      </dgm:t>
    </dgm:pt>
    <dgm:pt modelId="{691F895F-80E6-401B-B421-3BC3981111E0}" type="sibTrans" cxnId="{4324A301-627D-4EBB-B4A5-156D2F18BF97}">
      <dgm:prSet/>
      <dgm:spPr>
        <a:solidFill>
          <a:srgbClr val="003399"/>
        </a:solidFill>
      </dgm:spPr>
      <dgm:t>
        <a:bodyPr/>
        <a:lstStyle/>
        <a:p>
          <a:endParaRPr lang="en-US"/>
        </a:p>
      </dgm:t>
    </dgm:pt>
    <dgm:pt modelId="{C9C20FCA-6184-432A-A8EB-D89775BAF627}" type="pres">
      <dgm:prSet presAssocID="{BCE576C7-961D-441E-BD27-013CCF1DD374}" presName="diagram" presStyleCnt="0">
        <dgm:presLayoutVars>
          <dgm:dir/>
          <dgm:resizeHandles/>
        </dgm:presLayoutVars>
      </dgm:prSet>
      <dgm:spPr/>
      <dgm:t>
        <a:bodyPr/>
        <a:lstStyle/>
        <a:p>
          <a:endParaRPr lang="en-US"/>
        </a:p>
      </dgm:t>
    </dgm:pt>
    <dgm:pt modelId="{58B3FAFB-8531-414A-AE3C-8BB8E9D2098F}" type="pres">
      <dgm:prSet presAssocID="{70903A17-9089-4643-A258-99C8EB8DB376}" presName="firstNode" presStyleLbl="node1" presStyleIdx="0" presStyleCnt="6" custScaleX="98922" custScaleY="84850">
        <dgm:presLayoutVars>
          <dgm:bulletEnabled val="1"/>
        </dgm:presLayoutVars>
      </dgm:prSet>
      <dgm:spPr/>
      <dgm:t>
        <a:bodyPr/>
        <a:lstStyle/>
        <a:p>
          <a:endParaRPr lang="en-US"/>
        </a:p>
      </dgm:t>
    </dgm:pt>
    <dgm:pt modelId="{C872D485-BC69-47DB-8095-153ED76DBCB0}" type="pres">
      <dgm:prSet presAssocID="{81D79FE6-D3E8-4ACE-977C-06CC1E87DCE7}" presName="sibTrans" presStyleLbl="sibTrans2D1" presStyleIdx="0" presStyleCnt="5"/>
      <dgm:spPr/>
      <dgm:t>
        <a:bodyPr/>
        <a:lstStyle/>
        <a:p>
          <a:endParaRPr lang="en-US"/>
        </a:p>
      </dgm:t>
    </dgm:pt>
    <dgm:pt modelId="{E492A876-3CF6-4DB7-BB47-CCAA42E3BE54}" type="pres">
      <dgm:prSet presAssocID="{9E1F5A25-A67F-46A0-9D4D-2DC3A5F1A5F7}" presName="middleNode" presStyleCnt="0"/>
      <dgm:spPr/>
    </dgm:pt>
    <dgm:pt modelId="{01B3CA49-A826-4BA1-AA16-15EDB3345FD9}" type="pres">
      <dgm:prSet presAssocID="{9E1F5A25-A67F-46A0-9D4D-2DC3A5F1A5F7}" presName="padding" presStyleLbl="node1" presStyleIdx="0" presStyleCnt="6"/>
      <dgm:spPr/>
    </dgm:pt>
    <dgm:pt modelId="{8C5DCF8D-7AB6-4ADF-89F1-27361C84F69C}" type="pres">
      <dgm:prSet presAssocID="{9E1F5A25-A67F-46A0-9D4D-2DC3A5F1A5F7}" presName="shape" presStyleLbl="node1" presStyleIdx="1" presStyleCnt="6" custScaleX="154478" custScaleY="132448">
        <dgm:presLayoutVars>
          <dgm:bulletEnabled val="1"/>
        </dgm:presLayoutVars>
      </dgm:prSet>
      <dgm:spPr/>
      <dgm:t>
        <a:bodyPr/>
        <a:lstStyle/>
        <a:p>
          <a:endParaRPr lang="en-US"/>
        </a:p>
      </dgm:t>
    </dgm:pt>
    <dgm:pt modelId="{A515F2F6-A2B8-4DD6-8047-9476F9D9D955}" type="pres">
      <dgm:prSet presAssocID="{691F895F-80E6-401B-B421-3BC3981111E0}" presName="sibTrans" presStyleLbl="sibTrans2D1" presStyleIdx="1" presStyleCnt="5"/>
      <dgm:spPr/>
      <dgm:t>
        <a:bodyPr/>
        <a:lstStyle/>
        <a:p>
          <a:endParaRPr lang="en-US"/>
        </a:p>
      </dgm:t>
    </dgm:pt>
    <dgm:pt modelId="{715ACBDF-849F-476F-A483-AD6BA2BA780B}" type="pres">
      <dgm:prSet presAssocID="{764B6871-1B81-414A-882E-EAB6D8F38F57}" presName="middleNode" presStyleCnt="0"/>
      <dgm:spPr/>
    </dgm:pt>
    <dgm:pt modelId="{8E7486C0-FD02-4F65-9FF8-F24FBB61EBD6}" type="pres">
      <dgm:prSet presAssocID="{764B6871-1B81-414A-882E-EAB6D8F38F57}" presName="padding" presStyleLbl="node1" presStyleIdx="1" presStyleCnt="6"/>
      <dgm:spPr/>
    </dgm:pt>
    <dgm:pt modelId="{012C2092-AA1D-4D84-8F1F-4D45EEF12468}" type="pres">
      <dgm:prSet presAssocID="{764B6871-1B81-414A-882E-EAB6D8F38F57}" presName="shape" presStyleLbl="node1" presStyleIdx="2" presStyleCnt="6" custScaleX="156167" custScaleY="128336" custLinFactNeighborX="4113" custLinFactNeighborY="-2056">
        <dgm:presLayoutVars>
          <dgm:bulletEnabled val="1"/>
        </dgm:presLayoutVars>
      </dgm:prSet>
      <dgm:spPr/>
      <dgm:t>
        <a:bodyPr/>
        <a:lstStyle/>
        <a:p>
          <a:endParaRPr lang="en-US"/>
        </a:p>
      </dgm:t>
    </dgm:pt>
    <dgm:pt modelId="{73DAD58D-0EAF-418F-BB15-06E4444A8CA6}" type="pres">
      <dgm:prSet presAssocID="{5A0A2344-3BB7-4962-A660-E92C01784C91}" presName="sibTrans" presStyleLbl="sibTrans2D1" presStyleIdx="2" presStyleCnt="5"/>
      <dgm:spPr/>
      <dgm:t>
        <a:bodyPr/>
        <a:lstStyle/>
        <a:p>
          <a:endParaRPr lang="en-US"/>
        </a:p>
      </dgm:t>
    </dgm:pt>
    <dgm:pt modelId="{F544D2AA-BA24-44F7-A0E5-4E7C9B0D23C2}" type="pres">
      <dgm:prSet presAssocID="{AFA3856C-2D15-42E2-8AB9-0544843687E9}" presName="middleNode" presStyleCnt="0"/>
      <dgm:spPr/>
    </dgm:pt>
    <dgm:pt modelId="{53E8EE98-CDDB-40FE-BE48-D00FD6D49E2A}" type="pres">
      <dgm:prSet presAssocID="{AFA3856C-2D15-42E2-8AB9-0544843687E9}" presName="padding" presStyleLbl="node1" presStyleIdx="2" presStyleCnt="6"/>
      <dgm:spPr/>
    </dgm:pt>
    <dgm:pt modelId="{73BA9C85-505D-41B4-9CEC-0C2A2F3794AB}" type="pres">
      <dgm:prSet presAssocID="{AFA3856C-2D15-42E2-8AB9-0544843687E9}" presName="shape" presStyleLbl="node1" presStyleIdx="3" presStyleCnt="6" custScaleX="147941" custScaleY="135786" custLinFactNeighborX="0" custLinFactNeighborY="14876">
        <dgm:presLayoutVars>
          <dgm:bulletEnabled val="1"/>
        </dgm:presLayoutVars>
      </dgm:prSet>
      <dgm:spPr/>
      <dgm:t>
        <a:bodyPr/>
        <a:lstStyle/>
        <a:p>
          <a:endParaRPr lang="en-US"/>
        </a:p>
      </dgm:t>
    </dgm:pt>
    <dgm:pt modelId="{EF02C18D-83ED-4599-8B54-63F2490298BD}" type="pres">
      <dgm:prSet presAssocID="{0821D71A-9C40-4F87-A1C3-F0F04410055B}" presName="sibTrans" presStyleLbl="sibTrans2D1" presStyleIdx="3" presStyleCnt="5"/>
      <dgm:spPr/>
      <dgm:t>
        <a:bodyPr/>
        <a:lstStyle/>
        <a:p>
          <a:endParaRPr lang="en-US"/>
        </a:p>
      </dgm:t>
    </dgm:pt>
    <dgm:pt modelId="{7E191D97-8138-4BBE-AA09-B9C56D19D01A}" type="pres">
      <dgm:prSet presAssocID="{A79AB1E1-8699-4779-B6BB-61D36BDCD9D0}" presName="middleNode" presStyleCnt="0"/>
      <dgm:spPr/>
    </dgm:pt>
    <dgm:pt modelId="{738710A3-495E-4909-9087-F714EDAF0868}" type="pres">
      <dgm:prSet presAssocID="{A79AB1E1-8699-4779-B6BB-61D36BDCD9D0}" presName="padding" presStyleLbl="node1" presStyleIdx="3" presStyleCnt="6"/>
      <dgm:spPr/>
    </dgm:pt>
    <dgm:pt modelId="{2597F9E0-A704-4DB2-A8E8-D23470677E27}" type="pres">
      <dgm:prSet presAssocID="{A79AB1E1-8699-4779-B6BB-61D36BDCD9D0}" presName="shape" presStyleLbl="node1" presStyleIdx="4" presStyleCnt="6" custScaleX="135036" custScaleY="128976" custLinFactNeighborY="11471">
        <dgm:presLayoutVars>
          <dgm:bulletEnabled val="1"/>
        </dgm:presLayoutVars>
      </dgm:prSet>
      <dgm:spPr/>
      <dgm:t>
        <a:bodyPr/>
        <a:lstStyle/>
        <a:p>
          <a:endParaRPr lang="en-US"/>
        </a:p>
      </dgm:t>
    </dgm:pt>
    <dgm:pt modelId="{A46475EA-37B9-4534-AB94-E93FDD716682}" type="pres">
      <dgm:prSet presAssocID="{88BE4DCB-D713-411D-A869-7106C6A587FC}" presName="sibTrans" presStyleLbl="sibTrans2D1" presStyleIdx="4" presStyleCnt="5"/>
      <dgm:spPr/>
      <dgm:t>
        <a:bodyPr/>
        <a:lstStyle/>
        <a:p>
          <a:endParaRPr lang="en-US"/>
        </a:p>
      </dgm:t>
    </dgm:pt>
    <dgm:pt modelId="{1DC50671-EF52-4325-9FB1-48B092A2ECB0}" type="pres">
      <dgm:prSet presAssocID="{E7F3305F-1249-4EBC-8250-3FC7BE4C323F}" presName="lastNode" presStyleLbl="node1" presStyleIdx="5" presStyleCnt="6" custScaleX="100426" custScaleY="82474" custLinFactNeighborX="-5032" custLinFactNeighborY="6216">
        <dgm:presLayoutVars>
          <dgm:bulletEnabled val="1"/>
        </dgm:presLayoutVars>
      </dgm:prSet>
      <dgm:spPr/>
      <dgm:t>
        <a:bodyPr/>
        <a:lstStyle/>
        <a:p>
          <a:endParaRPr lang="en-US"/>
        </a:p>
      </dgm:t>
    </dgm:pt>
  </dgm:ptLst>
  <dgm:cxnLst>
    <dgm:cxn modelId="{B6350B18-F962-4CFE-9A54-BB188418F69C}" srcId="{BCE576C7-961D-441E-BD27-013CCF1DD374}" destId="{A79AB1E1-8699-4779-B6BB-61D36BDCD9D0}" srcOrd="4" destOrd="0" parTransId="{3120ACE3-6D34-4417-8E57-09A3D1D41E2F}" sibTransId="{88BE4DCB-D713-411D-A869-7106C6A587FC}"/>
    <dgm:cxn modelId="{DD17F039-BE3B-4CAD-BA34-2CE22C78F557}" type="presOf" srcId="{BCE576C7-961D-441E-BD27-013CCF1DD374}" destId="{C9C20FCA-6184-432A-A8EB-D89775BAF627}" srcOrd="0" destOrd="0" presId="urn:microsoft.com/office/officeart/2005/8/layout/bProcess2"/>
    <dgm:cxn modelId="{E4EA5C5D-1D3D-493C-913E-E9BC5B6B157E}" type="presOf" srcId="{764B6871-1B81-414A-882E-EAB6D8F38F57}" destId="{012C2092-AA1D-4D84-8F1F-4D45EEF12468}" srcOrd="0" destOrd="0" presId="urn:microsoft.com/office/officeart/2005/8/layout/bProcess2"/>
    <dgm:cxn modelId="{3AA1D2A7-B831-43D1-924F-8B5C86D344B0}" type="presOf" srcId="{88BE4DCB-D713-411D-A869-7106C6A587FC}" destId="{A46475EA-37B9-4534-AB94-E93FDD716682}" srcOrd="0" destOrd="0" presId="urn:microsoft.com/office/officeart/2005/8/layout/bProcess2"/>
    <dgm:cxn modelId="{130BBC99-FAD2-404B-9E8D-5269A0EAD434}" type="presOf" srcId="{70903A17-9089-4643-A258-99C8EB8DB376}" destId="{58B3FAFB-8531-414A-AE3C-8BB8E9D2098F}" srcOrd="0" destOrd="0" presId="urn:microsoft.com/office/officeart/2005/8/layout/bProcess2"/>
    <dgm:cxn modelId="{4324A301-627D-4EBB-B4A5-156D2F18BF97}" srcId="{BCE576C7-961D-441E-BD27-013CCF1DD374}" destId="{9E1F5A25-A67F-46A0-9D4D-2DC3A5F1A5F7}" srcOrd="1" destOrd="0" parTransId="{244E1988-0DA7-4507-8D14-C0E764D7FF46}" sibTransId="{691F895F-80E6-401B-B421-3BC3981111E0}"/>
    <dgm:cxn modelId="{7D5BAF61-02EB-48F7-BD2F-6A8D29EBBACA}" srcId="{BCE576C7-961D-441E-BD27-013CCF1DD374}" destId="{764B6871-1B81-414A-882E-EAB6D8F38F57}" srcOrd="2" destOrd="0" parTransId="{AB15A3DF-BB18-4BC5-B562-77D13DBDAED9}" sibTransId="{5A0A2344-3BB7-4962-A660-E92C01784C91}"/>
    <dgm:cxn modelId="{1D63F1CC-8C9C-4F35-A301-8A240087FB63}" type="presOf" srcId="{9E1F5A25-A67F-46A0-9D4D-2DC3A5F1A5F7}" destId="{8C5DCF8D-7AB6-4ADF-89F1-27361C84F69C}" srcOrd="0" destOrd="0" presId="urn:microsoft.com/office/officeart/2005/8/layout/bProcess2"/>
    <dgm:cxn modelId="{77D2045F-E95F-4BEF-95FD-4370542091E9}" type="presOf" srcId="{81D79FE6-D3E8-4ACE-977C-06CC1E87DCE7}" destId="{C872D485-BC69-47DB-8095-153ED76DBCB0}" srcOrd="0" destOrd="0" presId="urn:microsoft.com/office/officeart/2005/8/layout/bProcess2"/>
    <dgm:cxn modelId="{3A542D40-54B8-4BE2-A77D-DE0ED668E835}" type="presOf" srcId="{AFA3856C-2D15-42E2-8AB9-0544843687E9}" destId="{73BA9C85-505D-41B4-9CEC-0C2A2F3794AB}" srcOrd="0" destOrd="0" presId="urn:microsoft.com/office/officeart/2005/8/layout/bProcess2"/>
    <dgm:cxn modelId="{4D13B819-70B7-455B-AD93-8A150465BFEC}" type="presOf" srcId="{A79AB1E1-8699-4779-B6BB-61D36BDCD9D0}" destId="{2597F9E0-A704-4DB2-A8E8-D23470677E27}" srcOrd="0" destOrd="0" presId="urn:microsoft.com/office/officeart/2005/8/layout/bProcess2"/>
    <dgm:cxn modelId="{C3B975DA-416C-460B-BBB9-D35F72C4E9DF}" type="presOf" srcId="{0821D71A-9C40-4F87-A1C3-F0F04410055B}" destId="{EF02C18D-83ED-4599-8B54-63F2490298BD}" srcOrd="0" destOrd="0" presId="urn:microsoft.com/office/officeart/2005/8/layout/bProcess2"/>
    <dgm:cxn modelId="{88144B9A-FFAD-488B-B65B-44F063F83876}" srcId="{BCE576C7-961D-441E-BD27-013CCF1DD374}" destId="{E7F3305F-1249-4EBC-8250-3FC7BE4C323F}" srcOrd="5" destOrd="0" parTransId="{98C8D0FC-41A8-463F-A233-18D9B2A65033}" sibTransId="{70F8DD9E-7386-42DC-8A68-22E3B23E40EF}"/>
    <dgm:cxn modelId="{9305F24E-3062-4368-8819-018F951F5605}" type="presOf" srcId="{E7F3305F-1249-4EBC-8250-3FC7BE4C323F}" destId="{1DC50671-EF52-4325-9FB1-48B092A2ECB0}" srcOrd="0" destOrd="0" presId="urn:microsoft.com/office/officeart/2005/8/layout/bProcess2"/>
    <dgm:cxn modelId="{BF45452E-924E-47F0-9FE0-3AB0A97A40B9}" srcId="{BCE576C7-961D-441E-BD27-013CCF1DD374}" destId="{AFA3856C-2D15-42E2-8AB9-0544843687E9}" srcOrd="3" destOrd="0" parTransId="{489B5BDF-2BDC-48FC-80E4-CBE6BD26F252}" sibTransId="{0821D71A-9C40-4F87-A1C3-F0F04410055B}"/>
    <dgm:cxn modelId="{8D93E4FF-B4BC-4CD7-96A0-211D61FFB0D9}" type="presOf" srcId="{5A0A2344-3BB7-4962-A660-E92C01784C91}" destId="{73DAD58D-0EAF-418F-BB15-06E4444A8CA6}" srcOrd="0" destOrd="0" presId="urn:microsoft.com/office/officeart/2005/8/layout/bProcess2"/>
    <dgm:cxn modelId="{58C39EED-0E6A-47A5-84BC-E4FD6B881DF2}" srcId="{BCE576C7-961D-441E-BD27-013CCF1DD374}" destId="{70903A17-9089-4643-A258-99C8EB8DB376}" srcOrd="0" destOrd="0" parTransId="{6C5F4C1D-8BB5-4B40-95DE-0BAB9BFA4827}" sibTransId="{81D79FE6-D3E8-4ACE-977C-06CC1E87DCE7}"/>
    <dgm:cxn modelId="{B6D058EF-B6F7-402E-BCF1-B8EC7068BC17}" type="presOf" srcId="{691F895F-80E6-401B-B421-3BC3981111E0}" destId="{A515F2F6-A2B8-4DD6-8047-9476F9D9D955}" srcOrd="0" destOrd="0" presId="urn:microsoft.com/office/officeart/2005/8/layout/bProcess2"/>
    <dgm:cxn modelId="{4B4D0DA7-9917-4885-8404-C89C1AA8E606}" type="presParOf" srcId="{C9C20FCA-6184-432A-A8EB-D89775BAF627}" destId="{58B3FAFB-8531-414A-AE3C-8BB8E9D2098F}" srcOrd="0" destOrd="0" presId="urn:microsoft.com/office/officeart/2005/8/layout/bProcess2"/>
    <dgm:cxn modelId="{E0B8415C-F32E-4F37-A78E-CFF0ABC98210}" type="presParOf" srcId="{C9C20FCA-6184-432A-A8EB-D89775BAF627}" destId="{C872D485-BC69-47DB-8095-153ED76DBCB0}" srcOrd="1" destOrd="0" presId="urn:microsoft.com/office/officeart/2005/8/layout/bProcess2"/>
    <dgm:cxn modelId="{82B5E4F8-2854-437E-B10B-AD0F50535A26}" type="presParOf" srcId="{C9C20FCA-6184-432A-A8EB-D89775BAF627}" destId="{E492A876-3CF6-4DB7-BB47-CCAA42E3BE54}" srcOrd="2" destOrd="0" presId="urn:microsoft.com/office/officeart/2005/8/layout/bProcess2"/>
    <dgm:cxn modelId="{51ABCB01-FF3B-49C9-B129-507FFB025273}" type="presParOf" srcId="{E492A876-3CF6-4DB7-BB47-CCAA42E3BE54}" destId="{01B3CA49-A826-4BA1-AA16-15EDB3345FD9}" srcOrd="0" destOrd="0" presId="urn:microsoft.com/office/officeart/2005/8/layout/bProcess2"/>
    <dgm:cxn modelId="{CE85D690-08EE-49CC-AEAE-6B4AA9FC3A69}" type="presParOf" srcId="{E492A876-3CF6-4DB7-BB47-CCAA42E3BE54}" destId="{8C5DCF8D-7AB6-4ADF-89F1-27361C84F69C}" srcOrd="1" destOrd="0" presId="urn:microsoft.com/office/officeart/2005/8/layout/bProcess2"/>
    <dgm:cxn modelId="{25F72E2E-471A-4754-BBF9-0AE799161CB8}" type="presParOf" srcId="{C9C20FCA-6184-432A-A8EB-D89775BAF627}" destId="{A515F2F6-A2B8-4DD6-8047-9476F9D9D955}" srcOrd="3" destOrd="0" presId="urn:microsoft.com/office/officeart/2005/8/layout/bProcess2"/>
    <dgm:cxn modelId="{506543D4-34D7-4431-870A-C5A426A59560}" type="presParOf" srcId="{C9C20FCA-6184-432A-A8EB-D89775BAF627}" destId="{715ACBDF-849F-476F-A483-AD6BA2BA780B}" srcOrd="4" destOrd="0" presId="urn:microsoft.com/office/officeart/2005/8/layout/bProcess2"/>
    <dgm:cxn modelId="{A25B6D74-7CB7-4EB9-8359-01D3630F0331}" type="presParOf" srcId="{715ACBDF-849F-476F-A483-AD6BA2BA780B}" destId="{8E7486C0-FD02-4F65-9FF8-F24FBB61EBD6}" srcOrd="0" destOrd="0" presId="urn:microsoft.com/office/officeart/2005/8/layout/bProcess2"/>
    <dgm:cxn modelId="{4160A146-81A7-4159-A21A-E73832D51CCA}" type="presParOf" srcId="{715ACBDF-849F-476F-A483-AD6BA2BA780B}" destId="{012C2092-AA1D-4D84-8F1F-4D45EEF12468}" srcOrd="1" destOrd="0" presId="urn:microsoft.com/office/officeart/2005/8/layout/bProcess2"/>
    <dgm:cxn modelId="{4896985F-3202-43B2-916C-95168D651C4C}" type="presParOf" srcId="{C9C20FCA-6184-432A-A8EB-D89775BAF627}" destId="{73DAD58D-0EAF-418F-BB15-06E4444A8CA6}" srcOrd="5" destOrd="0" presId="urn:microsoft.com/office/officeart/2005/8/layout/bProcess2"/>
    <dgm:cxn modelId="{F2EB79CF-885B-404F-AD16-D962BAC28424}" type="presParOf" srcId="{C9C20FCA-6184-432A-A8EB-D89775BAF627}" destId="{F544D2AA-BA24-44F7-A0E5-4E7C9B0D23C2}" srcOrd="6" destOrd="0" presId="urn:microsoft.com/office/officeart/2005/8/layout/bProcess2"/>
    <dgm:cxn modelId="{58FD6DBC-1273-4239-B090-C1120F7B0903}" type="presParOf" srcId="{F544D2AA-BA24-44F7-A0E5-4E7C9B0D23C2}" destId="{53E8EE98-CDDB-40FE-BE48-D00FD6D49E2A}" srcOrd="0" destOrd="0" presId="urn:microsoft.com/office/officeart/2005/8/layout/bProcess2"/>
    <dgm:cxn modelId="{A87A6D70-60AD-4DF7-A44E-D351CAFC013A}" type="presParOf" srcId="{F544D2AA-BA24-44F7-A0E5-4E7C9B0D23C2}" destId="{73BA9C85-505D-41B4-9CEC-0C2A2F3794AB}" srcOrd="1" destOrd="0" presId="urn:microsoft.com/office/officeart/2005/8/layout/bProcess2"/>
    <dgm:cxn modelId="{7C1085A1-409B-406A-A2DB-8A3930C00D8B}" type="presParOf" srcId="{C9C20FCA-6184-432A-A8EB-D89775BAF627}" destId="{EF02C18D-83ED-4599-8B54-63F2490298BD}" srcOrd="7" destOrd="0" presId="urn:microsoft.com/office/officeart/2005/8/layout/bProcess2"/>
    <dgm:cxn modelId="{0214A90B-B08B-45F7-8B0A-3E81BE6ECE81}" type="presParOf" srcId="{C9C20FCA-6184-432A-A8EB-D89775BAF627}" destId="{7E191D97-8138-4BBE-AA09-B9C56D19D01A}" srcOrd="8" destOrd="0" presId="urn:microsoft.com/office/officeart/2005/8/layout/bProcess2"/>
    <dgm:cxn modelId="{4912D72F-49F6-422F-A289-7945DBEF7E6F}" type="presParOf" srcId="{7E191D97-8138-4BBE-AA09-B9C56D19D01A}" destId="{738710A3-495E-4909-9087-F714EDAF0868}" srcOrd="0" destOrd="0" presId="urn:microsoft.com/office/officeart/2005/8/layout/bProcess2"/>
    <dgm:cxn modelId="{DF363F95-68D5-426A-858D-BE7CF1F6B258}" type="presParOf" srcId="{7E191D97-8138-4BBE-AA09-B9C56D19D01A}" destId="{2597F9E0-A704-4DB2-A8E8-D23470677E27}" srcOrd="1" destOrd="0" presId="urn:microsoft.com/office/officeart/2005/8/layout/bProcess2"/>
    <dgm:cxn modelId="{187A200F-582C-4F94-8841-8FE3BB472E1D}" type="presParOf" srcId="{C9C20FCA-6184-432A-A8EB-D89775BAF627}" destId="{A46475EA-37B9-4534-AB94-E93FDD716682}" srcOrd="9" destOrd="0" presId="urn:microsoft.com/office/officeart/2005/8/layout/bProcess2"/>
    <dgm:cxn modelId="{00A5788D-2D27-457E-A191-9AABAC7E4C87}" type="presParOf" srcId="{C9C20FCA-6184-432A-A8EB-D89775BAF627}" destId="{1DC50671-EF52-4325-9FB1-48B092A2ECB0}" srcOrd="10"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3FAFB-8531-414A-AE3C-8BB8E9D2098F}">
      <dsp:nvSpPr>
        <dsp:cNvPr id="0" name=""/>
        <dsp:cNvSpPr/>
      </dsp:nvSpPr>
      <dsp:spPr>
        <a:xfrm>
          <a:off x="302171" y="321542"/>
          <a:ext cx="2093521" cy="1795710"/>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1" kern="1200" dirty="0" smtClean="0"/>
            <a:t>Task 1: Project Start-Up Meeting</a:t>
          </a:r>
          <a:endParaRPr lang="en-US" sz="1400" kern="1200" dirty="0"/>
        </a:p>
      </dsp:txBody>
      <dsp:txXfrm>
        <a:off x="608760" y="584518"/>
        <a:ext cx="1480343" cy="1269758"/>
      </dsp:txXfrm>
    </dsp:sp>
    <dsp:sp modelId="{C872D485-BC69-47DB-8095-153ED76DBCB0}">
      <dsp:nvSpPr>
        <dsp:cNvPr id="0" name=""/>
        <dsp:cNvSpPr/>
      </dsp:nvSpPr>
      <dsp:spPr>
        <a:xfrm rot="10800000">
          <a:off x="978573" y="2360686"/>
          <a:ext cx="740717" cy="399836"/>
        </a:xfrm>
        <a:prstGeom prst="triangle">
          <a:avLst/>
        </a:prstGeom>
        <a:solidFill>
          <a:srgbClr val="003399"/>
        </a:solidFill>
        <a:ln>
          <a:noFill/>
        </a:ln>
        <a:effectLst/>
      </dsp:spPr>
      <dsp:style>
        <a:lnRef idx="0">
          <a:scrgbClr r="0" g="0" b="0"/>
        </a:lnRef>
        <a:fillRef idx="1">
          <a:scrgbClr r="0" g="0" b="0"/>
        </a:fillRef>
        <a:effectRef idx="0">
          <a:scrgbClr r="0" g="0" b="0"/>
        </a:effectRef>
        <a:fontRef idx="minor">
          <a:schemeClr val="lt1"/>
        </a:fontRef>
      </dsp:style>
    </dsp:sp>
    <dsp:sp modelId="{8C5DCF8D-7AB6-4ADF-89F1-27361C84F69C}">
      <dsp:nvSpPr>
        <dsp:cNvPr id="0" name=""/>
        <dsp:cNvSpPr/>
      </dsp:nvSpPr>
      <dsp:spPr>
        <a:xfrm>
          <a:off x="258629" y="2981323"/>
          <a:ext cx="2180605" cy="1869630"/>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1" kern="1200" dirty="0" smtClean="0"/>
            <a:t>Task 2: Presentation with City Council</a:t>
          </a:r>
        </a:p>
      </dsp:txBody>
      <dsp:txXfrm>
        <a:off x="577971" y="3255124"/>
        <a:ext cx="1541921" cy="1322028"/>
      </dsp:txXfrm>
    </dsp:sp>
    <dsp:sp modelId="{A515F2F6-A2B8-4DD6-8047-9476F9D9D955}">
      <dsp:nvSpPr>
        <dsp:cNvPr id="0" name=""/>
        <dsp:cNvSpPr/>
      </dsp:nvSpPr>
      <dsp:spPr>
        <a:xfrm rot="5369847">
          <a:off x="2638308" y="3701662"/>
          <a:ext cx="740717" cy="399836"/>
        </a:xfrm>
        <a:prstGeom prst="triangle">
          <a:avLst/>
        </a:prstGeom>
        <a:solidFill>
          <a:srgbClr val="003399"/>
        </a:solidFill>
        <a:ln>
          <a:noFill/>
        </a:ln>
        <a:effectLst/>
      </dsp:spPr>
      <dsp:style>
        <a:lnRef idx="0">
          <a:scrgbClr r="0" g="0" b="0"/>
        </a:lnRef>
        <a:fillRef idx="1">
          <a:scrgbClr r="0" g="0" b="0"/>
        </a:fillRef>
        <a:effectRef idx="0">
          <a:scrgbClr r="0" g="0" b="0"/>
        </a:effectRef>
        <a:fontRef idx="minor">
          <a:schemeClr val="lt1"/>
        </a:fontRef>
      </dsp:style>
    </dsp:sp>
    <dsp:sp modelId="{012C2092-AA1D-4D84-8F1F-4D45EEF12468}">
      <dsp:nvSpPr>
        <dsp:cNvPr id="0" name=""/>
        <dsp:cNvSpPr/>
      </dsp:nvSpPr>
      <dsp:spPr>
        <a:xfrm>
          <a:off x="3555461" y="2981323"/>
          <a:ext cx="2204446" cy="1811585"/>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i="1" kern="1200" dirty="0" smtClean="0"/>
            <a:t>Task 3: Creation of the DAPAC</a:t>
          </a:r>
          <a:endParaRPr lang="en-US" sz="1600" kern="1200" dirty="0"/>
        </a:p>
      </dsp:txBody>
      <dsp:txXfrm>
        <a:off x="3878295" y="3246623"/>
        <a:ext cx="1558778" cy="1280985"/>
      </dsp:txXfrm>
    </dsp:sp>
    <dsp:sp modelId="{73DAD58D-0EAF-418F-BB15-06E4444A8CA6}">
      <dsp:nvSpPr>
        <dsp:cNvPr id="0" name=""/>
        <dsp:cNvSpPr/>
      </dsp:nvSpPr>
      <dsp:spPr>
        <a:xfrm rot="21523775">
          <a:off x="4258628" y="2393131"/>
          <a:ext cx="740717" cy="399836"/>
        </a:xfrm>
        <a:prstGeom prst="triangle">
          <a:avLst/>
        </a:prstGeom>
        <a:solidFill>
          <a:srgbClr val="003399"/>
        </a:solidFill>
        <a:ln>
          <a:noFill/>
        </a:ln>
        <a:effectLst/>
      </dsp:spPr>
      <dsp:style>
        <a:lnRef idx="0">
          <a:scrgbClr r="0" g="0" b="0"/>
        </a:lnRef>
        <a:fillRef idx="1">
          <a:scrgbClr r="0" g="0" b="0"/>
        </a:fillRef>
        <a:effectRef idx="0">
          <a:scrgbClr r="0" g="0" b="0"/>
        </a:effectRef>
        <a:fontRef idx="minor">
          <a:schemeClr val="lt1"/>
        </a:fontRef>
      </dsp:style>
    </dsp:sp>
    <dsp:sp modelId="{73BA9C85-505D-41B4-9CEC-0C2A2F3794AB}">
      <dsp:nvSpPr>
        <dsp:cNvPr id="0" name=""/>
        <dsp:cNvSpPr/>
      </dsp:nvSpPr>
      <dsp:spPr>
        <a:xfrm>
          <a:off x="3555461" y="310700"/>
          <a:ext cx="2088329" cy="1916749"/>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i="1" kern="1200" dirty="0" smtClean="0"/>
            <a:t>Task 4:  Two Community Planning Meetings</a:t>
          </a:r>
          <a:endParaRPr lang="en-US" sz="1600" kern="1200" dirty="0"/>
        </a:p>
      </dsp:txBody>
      <dsp:txXfrm>
        <a:off x="3861290" y="591401"/>
        <a:ext cx="1476671" cy="1355347"/>
      </dsp:txXfrm>
    </dsp:sp>
    <dsp:sp modelId="{EF02C18D-83ED-4599-8B54-63F2490298BD}">
      <dsp:nvSpPr>
        <dsp:cNvPr id="0" name=""/>
        <dsp:cNvSpPr/>
      </dsp:nvSpPr>
      <dsp:spPr>
        <a:xfrm rot="5348737">
          <a:off x="5897646" y="1044276"/>
          <a:ext cx="740717" cy="399836"/>
        </a:xfrm>
        <a:prstGeom prst="triangle">
          <a:avLst/>
        </a:prstGeom>
        <a:solidFill>
          <a:srgbClr val="003399"/>
        </a:solidFill>
        <a:ln>
          <a:noFill/>
        </a:ln>
        <a:effectLst/>
      </dsp:spPr>
      <dsp:style>
        <a:lnRef idx="0">
          <a:scrgbClr r="0" g="0" b="0"/>
        </a:lnRef>
        <a:fillRef idx="1">
          <a:scrgbClr r="0" g="0" b="0"/>
        </a:fillRef>
        <a:effectRef idx="0">
          <a:scrgbClr r="0" g="0" b="0"/>
        </a:effectRef>
        <a:fontRef idx="minor">
          <a:schemeClr val="lt1"/>
        </a:fontRef>
      </dsp:style>
    </dsp:sp>
    <dsp:sp modelId="{2597F9E0-A704-4DB2-A8E8-D23470677E27}">
      <dsp:nvSpPr>
        <dsp:cNvPr id="0" name=""/>
        <dsp:cNvSpPr/>
      </dsp:nvSpPr>
      <dsp:spPr>
        <a:xfrm>
          <a:off x="6869612" y="310700"/>
          <a:ext cx="1906162" cy="1820619"/>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i="1" kern="1200" dirty="0" smtClean="0"/>
            <a:t>Task 5: Order of Magnitude Opinion of Costs</a:t>
          </a:r>
          <a:endParaRPr lang="en-US" sz="1400" kern="1200" dirty="0"/>
        </a:p>
      </dsp:txBody>
      <dsp:txXfrm>
        <a:off x="7148763" y="577323"/>
        <a:ext cx="1347860" cy="1287373"/>
      </dsp:txXfrm>
    </dsp:sp>
    <dsp:sp modelId="{A46475EA-37B9-4534-AB94-E93FDD716682}">
      <dsp:nvSpPr>
        <dsp:cNvPr id="0" name=""/>
        <dsp:cNvSpPr/>
      </dsp:nvSpPr>
      <dsp:spPr>
        <a:xfrm rot="10938535">
          <a:off x="7397877" y="2371711"/>
          <a:ext cx="740717" cy="399836"/>
        </a:xfrm>
        <a:prstGeom prst="triangle">
          <a:avLst/>
        </a:prstGeom>
        <a:solidFill>
          <a:srgbClr val="003399"/>
        </a:solidFill>
        <a:ln>
          <a:noFill/>
        </a:ln>
        <a:effectLst/>
      </dsp:spPr>
      <dsp:style>
        <a:lnRef idx="0">
          <a:scrgbClr r="0" g="0" b="0"/>
        </a:lnRef>
        <a:fillRef idx="1">
          <a:scrgbClr r="0" g="0" b="0"/>
        </a:fillRef>
        <a:effectRef idx="0">
          <a:scrgbClr r="0" g="0" b="0"/>
        </a:effectRef>
        <a:fontRef idx="minor">
          <a:schemeClr val="lt1"/>
        </a:fontRef>
      </dsp:style>
    </dsp:sp>
    <dsp:sp modelId="{1DC50671-EF52-4325-9FB1-48B092A2ECB0}">
      <dsp:nvSpPr>
        <dsp:cNvPr id="0" name=""/>
        <dsp:cNvSpPr/>
      </dsp:nvSpPr>
      <dsp:spPr>
        <a:xfrm>
          <a:off x="6653523" y="2989522"/>
          <a:ext cx="2125351" cy="1745426"/>
        </a:xfrm>
        <a:prstGeom prst="ellipse">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i="1" kern="1200" dirty="0" smtClean="0"/>
            <a:t>Task 6: Drafting and Finalization of the Action Plan</a:t>
          </a:r>
          <a:endParaRPr lang="en-US" sz="1800" kern="1200" dirty="0"/>
        </a:p>
      </dsp:txBody>
      <dsp:txXfrm>
        <a:off x="6964773" y="3245134"/>
        <a:ext cx="1502851" cy="123420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813" cy="469900"/>
          </a:xfrm>
          <a:prstGeom prst="rect">
            <a:avLst/>
          </a:prstGeom>
        </p:spPr>
        <p:txBody>
          <a:bodyPr vert="horz" lIns="93363" tIns="46681" rIns="93363" bIns="46681"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4013200" y="0"/>
            <a:ext cx="3071813" cy="469900"/>
          </a:xfrm>
          <a:prstGeom prst="rect">
            <a:avLst/>
          </a:prstGeom>
        </p:spPr>
        <p:txBody>
          <a:bodyPr vert="horz" lIns="93363" tIns="46681" rIns="93363" bIns="46681" rtlCol="0"/>
          <a:lstStyle>
            <a:lvl1pPr algn="r">
              <a:defRPr sz="1200">
                <a:latin typeface="Arial" pitchFamily="34" charset="0"/>
              </a:defRPr>
            </a:lvl1pPr>
          </a:lstStyle>
          <a:p>
            <a:pPr>
              <a:defRPr/>
            </a:pPr>
            <a:fld id="{6102D61C-2F68-4A3E-96BE-34EAAED0AD65}" type="datetimeFigureOut">
              <a:rPr lang="en-US"/>
              <a:pPr>
                <a:defRPr/>
              </a:pPr>
              <a:t>5/29/2014</a:t>
            </a:fld>
            <a:endParaRPr lang="en-US" dirty="0"/>
          </a:p>
        </p:txBody>
      </p:sp>
      <p:sp>
        <p:nvSpPr>
          <p:cNvPr id="4" name="Footer Placeholder 3"/>
          <p:cNvSpPr>
            <a:spLocks noGrp="1"/>
          </p:cNvSpPr>
          <p:nvPr>
            <p:ph type="ftr" sz="quarter" idx="2"/>
          </p:nvPr>
        </p:nvSpPr>
        <p:spPr>
          <a:xfrm>
            <a:off x="0" y="8939213"/>
            <a:ext cx="3071813" cy="469900"/>
          </a:xfrm>
          <a:prstGeom prst="rect">
            <a:avLst/>
          </a:prstGeom>
        </p:spPr>
        <p:txBody>
          <a:bodyPr vert="horz" lIns="93363" tIns="46681" rIns="93363" bIns="46681"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4013200" y="8939213"/>
            <a:ext cx="3071813" cy="469900"/>
          </a:xfrm>
          <a:prstGeom prst="rect">
            <a:avLst/>
          </a:prstGeom>
        </p:spPr>
        <p:txBody>
          <a:bodyPr vert="horz" lIns="93363" tIns="46681" rIns="93363" bIns="46681" rtlCol="0" anchor="b"/>
          <a:lstStyle>
            <a:lvl1pPr algn="r">
              <a:defRPr sz="1200">
                <a:latin typeface="Arial" pitchFamily="34" charset="0"/>
              </a:defRPr>
            </a:lvl1pPr>
          </a:lstStyle>
          <a:p>
            <a:pPr>
              <a:defRPr/>
            </a:pPr>
            <a:fld id="{B8A798F9-E1DE-4A8C-8892-E4EEAEB3555A}" type="slidenum">
              <a:rPr lang="en-US"/>
              <a:pPr>
                <a:defRPr/>
              </a:pPr>
              <a:t>‹#›</a:t>
            </a:fld>
            <a:endParaRPr lang="en-US" dirty="0"/>
          </a:p>
        </p:txBody>
      </p:sp>
    </p:spTree>
    <p:extLst>
      <p:ext uri="{BB962C8B-B14F-4D97-AF65-F5344CB8AC3E}">
        <p14:creationId xmlns:p14="http://schemas.microsoft.com/office/powerpoint/2010/main" val="755335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1813" cy="469900"/>
          </a:xfrm>
          <a:prstGeom prst="rect">
            <a:avLst/>
          </a:prstGeom>
          <a:noFill/>
          <a:ln w="9525">
            <a:noFill/>
            <a:miter lim="800000"/>
            <a:headEnd/>
            <a:tailEnd/>
          </a:ln>
        </p:spPr>
        <p:txBody>
          <a:bodyPr vert="horz" wrap="square" lIns="94248" tIns="47122" rIns="94248" bIns="47122" numCol="1" anchor="t" anchorCtr="0" compatLnSpc="1">
            <a:prstTxWarp prst="textNoShape">
              <a:avLst/>
            </a:prstTxWarp>
          </a:bodyPr>
          <a:lstStyle>
            <a:lvl1pPr defTabSz="941699">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4013200" y="0"/>
            <a:ext cx="3071813" cy="469900"/>
          </a:xfrm>
          <a:prstGeom prst="rect">
            <a:avLst/>
          </a:prstGeom>
          <a:noFill/>
          <a:ln w="9525">
            <a:noFill/>
            <a:miter lim="800000"/>
            <a:headEnd/>
            <a:tailEnd/>
          </a:ln>
        </p:spPr>
        <p:txBody>
          <a:bodyPr vert="horz" wrap="square" lIns="94248" tIns="47122" rIns="94248" bIns="47122" numCol="1" anchor="t" anchorCtr="0" compatLnSpc="1">
            <a:prstTxWarp prst="textNoShape">
              <a:avLst/>
            </a:prstTxWarp>
          </a:bodyPr>
          <a:lstStyle>
            <a:lvl1pPr algn="r" defTabSz="941699">
              <a:defRPr sz="1200">
                <a:latin typeface="Calibri" pitchFamily="34" charset="0"/>
              </a:defRPr>
            </a:lvl1pPr>
          </a:lstStyle>
          <a:p>
            <a:pPr>
              <a:defRPr/>
            </a:pPr>
            <a:fld id="{FB1756F8-7400-4A64-8AB2-DA9E3A77569F}" type="datetimeFigureOut">
              <a:rPr lang="en-US"/>
              <a:pPr>
                <a:defRPr/>
              </a:pPr>
              <a:t>5/29/2014</a:t>
            </a:fld>
            <a:endParaRPr lang="en-US" dirty="0"/>
          </a:p>
        </p:txBody>
      </p:sp>
      <p:sp>
        <p:nvSpPr>
          <p:cNvPr id="4" name="Slide Image Placeholder 3"/>
          <p:cNvSpPr>
            <a:spLocks noGrp="1" noRot="1" noChangeAspect="1"/>
          </p:cNvSpPr>
          <p:nvPr>
            <p:ph type="sldImg" idx="2"/>
          </p:nvPr>
        </p:nvSpPr>
        <p:spPr>
          <a:xfrm>
            <a:off x="1190625" y="706438"/>
            <a:ext cx="4705350" cy="3529012"/>
          </a:xfrm>
          <a:prstGeom prst="rect">
            <a:avLst/>
          </a:prstGeom>
          <a:noFill/>
          <a:ln w="12700">
            <a:solidFill>
              <a:prstClr val="black"/>
            </a:solidFill>
          </a:ln>
        </p:spPr>
        <p:txBody>
          <a:bodyPr vert="horz" lIns="93359" tIns="46679" rIns="93359" bIns="46679" rtlCol="0" anchor="ctr"/>
          <a:lstStyle/>
          <a:p>
            <a:pPr lvl="0"/>
            <a:endParaRPr lang="en-US" noProof="0" dirty="0"/>
          </a:p>
        </p:txBody>
      </p:sp>
      <p:sp>
        <p:nvSpPr>
          <p:cNvPr id="5" name="Notes Placeholder 4"/>
          <p:cNvSpPr>
            <a:spLocks noGrp="1"/>
          </p:cNvSpPr>
          <p:nvPr>
            <p:ph type="body" sz="quarter" idx="3"/>
          </p:nvPr>
        </p:nvSpPr>
        <p:spPr bwMode="auto">
          <a:xfrm>
            <a:off x="709613" y="4470400"/>
            <a:ext cx="5667375" cy="4233863"/>
          </a:xfrm>
          <a:prstGeom prst="rect">
            <a:avLst/>
          </a:prstGeom>
          <a:noFill/>
          <a:ln w="9525">
            <a:noFill/>
            <a:miter lim="800000"/>
            <a:headEnd/>
            <a:tailEnd/>
          </a:ln>
        </p:spPr>
        <p:txBody>
          <a:bodyPr vert="horz" wrap="square" lIns="94248" tIns="47122" rIns="94248" bIns="471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939213"/>
            <a:ext cx="3071813" cy="469900"/>
          </a:xfrm>
          <a:prstGeom prst="rect">
            <a:avLst/>
          </a:prstGeom>
          <a:noFill/>
          <a:ln w="9525">
            <a:noFill/>
            <a:miter lim="800000"/>
            <a:headEnd/>
            <a:tailEnd/>
          </a:ln>
        </p:spPr>
        <p:txBody>
          <a:bodyPr vert="horz" wrap="square" lIns="94248" tIns="47122" rIns="94248" bIns="47122" numCol="1" anchor="b" anchorCtr="0" compatLnSpc="1">
            <a:prstTxWarp prst="textNoShape">
              <a:avLst/>
            </a:prstTxWarp>
          </a:bodyPr>
          <a:lstStyle>
            <a:lvl1pPr defTabSz="941699">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4013200" y="8939213"/>
            <a:ext cx="3071813" cy="469900"/>
          </a:xfrm>
          <a:prstGeom prst="rect">
            <a:avLst/>
          </a:prstGeom>
          <a:noFill/>
          <a:ln w="9525">
            <a:noFill/>
            <a:miter lim="800000"/>
            <a:headEnd/>
            <a:tailEnd/>
          </a:ln>
        </p:spPr>
        <p:txBody>
          <a:bodyPr vert="horz" wrap="square" lIns="94248" tIns="47122" rIns="94248" bIns="47122" numCol="1" anchor="b" anchorCtr="0" compatLnSpc="1">
            <a:prstTxWarp prst="textNoShape">
              <a:avLst/>
            </a:prstTxWarp>
          </a:bodyPr>
          <a:lstStyle>
            <a:lvl1pPr algn="r" defTabSz="941699">
              <a:defRPr sz="1200">
                <a:latin typeface="Calibri" pitchFamily="34" charset="0"/>
              </a:defRPr>
            </a:lvl1pPr>
          </a:lstStyle>
          <a:p>
            <a:pPr>
              <a:defRPr/>
            </a:pPr>
            <a:fld id="{9990ECA3-5FE7-43BD-A494-467D00F817D3}" type="slidenum">
              <a:rPr lang="en-US"/>
              <a:pPr>
                <a:defRPr/>
              </a:pPr>
              <a:t>‹#›</a:t>
            </a:fld>
            <a:endParaRPr lang="en-US" dirty="0"/>
          </a:p>
        </p:txBody>
      </p:sp>
    </p:spTree>
    <p:extLst>
      <p:ext uri="{BB962C8B-B14F-4D97-AF65-F5344CB8AC3E}">
        <p14:creationId xmlns:p14="http://schemas.microsoft.com/office/powerpoint/2010/main" val="191794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a:ln/>
        </p:spPr>
        <p:txBody>
          <a:bodyPr/>
          <a:lstStyle/>
          <a:p>
            <a:endParaRPr lang="en-US" smtClean="0"/>
          </a:p>
        </p:txBody>
      </p:sp>
      <p:sp>
        <p:nvSpPr>
          <p:cNvPr id="16387" name="Slide Number Placeholder 3"/>
          <p:cNvSpPr>
            <a:spLocks noGrp="1"/>
          </p:cNvSpPr>
          <p:nvPr>
            <p:ph type="sldNum" sz="quarter" idx="5"/>
          </p:nvPr>
        </p:nvSpPr>
        <p:spPr>
          <a:noFill/>
        </p:spPr>
        <p:txBody>
          <a:bodyPr/>
          <a:lstStyle/>
          <a:p>
            <a:pPr defTabSz="941388"/>
            <a:fld id="{8CB5EC88-12C8-4D06-ADE9-09F2483100B6}" type="slidenum">
              <a:rPr lang="en-US" smtClean="0"/>
              <a:pPr defTabSz="941388"/>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0FDEAF6E-BC2C-45CC-B74E-B1BED13FBA03}" type="slidenum">
              <a:rPr lang="en-US" sz="1200">
                <a:latin typeface="Calibri" pitchFamily="34" charset="0"/>
              </a:rPr>
              <a:pPr algn="r" defTabSz="941388"/>
              <a:t>13</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0FDEAF6E-BC2C-45CC-B74E-B1BED13FBA03}" type="slidenum">
              <a:rPr lang="en-US" sz="1200">
                <a:latin typeface="Calibri" pitchFamily="34" charset="0"/>
              </a:rPr>
              <a:pPr algn="r" defTabSz="941388"/>
              <a:t>14</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0FDEAF6E-BC2C-45CC-B74E-B1BED13FBA03}" type="slidenum">
              <a:rPr lang="en-US" sz="1200">
                <a:latin typeface="Calibri" pitchFamily="34" charset="0"/>
              </a:rPr>
              <a:pPr algn="r" defTabSz="941388"/>
              <a:t>15</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0FDEAF6E-BC2C-45CC-B74E-B1BED13FBA03}" type="slidenum">
              <a:rPr lang="en-US" sz="1200">
                <a:latin typeface="Calibri" pitchFamily="34" charset="0"/>
              </a:rPr>
              <a:pPr algn="r" defTabSz="941388"/>
              <a:t>16</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0FDEAF6E-BC2C-45CC-B74E-B1BED13FBA03}" type="slidenum">
              <a:rPr lang="en-US" sz="1200">
                <a:latin typeface="Calibri" pitchFamily="34" charset="0"/>
              </a:rPr>
              <a:pPr algn="r" defTabSz="941388"/>
              <a:t>17</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0FDEAF6E-BC2C-45CC-B74E-B1BED13FBA03}" type="slidenum">
              <a:rPr lang="en-US" sz="1200">
                <a:latin typeface="Calibri" pitchFamily="34" charset="0"/>
              </a:rPr>
              <a:pPr algn="r" defTabSz="941388"/>
              <a:t>18</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0FDEAF6E-BC2C-45CC-B74E-B1BED13FBA03}" type="slidenum">
              <a:rPr lang="en-US" sz="1200">
                <a:latin typeface="Calibri" pitchFamily="34" charset="0"/>
              </a:rPr>
              <a:pPr algn="r" defTabSz="941388"/>
              <a:t>19</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0FDEAF6E-BC2C-45CC-B74E-B1BED13FBA03}" type="slidenum">
              <a:rPr lang="en-US" sz="1200">
                <a:latin typeface="Calibri" pitchFamily="34" charset="0"/>
              </a:rPr>
              <a:pPr algn="r" defTabSz="941388"/>
              <a:t>20</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0FDEAF6E-BC2C-45CC-B74E-B1BED13FBA03}" type="slidenum">
              <a:rPr lang="en-US" sz="1200">
                <a:latin typeface="Calibri" pitchFamily="34" charset="0"/>
              </a:rPr>
              <a:pPr algn="r" defTabSz="941388"/>
              <a:t>21</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CCE6A3DC-81FA-4906-89A8-67BDFD8F6464}" type="slidenum">
              <a:rPr lang="en-US" sz="1200">
                <a:latin typeface="Calibri" pitchFamily="34" charset="0"/>
              </a:rPr>
              <a:pPr algn="r" defTabSz="941388"/>
              <a:t>22</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endParaRPr lang="en-US" smtClean="0"/>
          </a:p>
        </p:txBody>
      </p:sp>
      <p:sp>
        <p:nvSpPr>
          <p:cNvPr id="19459" name="Slide Number Placeholder 3"/>
          <p:cNvSpPr>
            <a:spLocks noGrp="1"/>
          </p:cNvSpPr>
          <p:nvPr>
            <p:ph type="sldNum" sz="quarter" idx="5"/>
          </p:nvPr>
        </p:nvSpPr>
        <p:spPr>
          <a:noFill/>
        </p:spPr>
        <p:txBody>
          <a:bodyPr/>
          <a:lstStyle/>
          <a:p>
            <a:pPr defTabSz="941388"/>
            <a:fld id="{210F9276-9C9C-4D19-BC41-4F83DE52AA74}" type="slidenum">
              <a:rPr lang="en-US" smtClean="0"/>
              <a:pPr defTabSz="941388"/>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D08034FA-2334-487F-A2D3-01E4B17F166F}" type="slidenum">
              <a:rPr lang="en-US" sz="1200">
                <a:latin typeface="Calibri" pitchFamily="34" charset="0"/>
              </a:rPr>
              <a:pPr algn="r" defTabSz="941388"/>
              <a:t>23</a:t>
            </a:fld>
            <a:endParaRPr 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AD0C3672-1328-49F8-9CB6-89BD9F7F2A21}" type="slidenum">
              <a:rPr lang="en-US" sz="1200">
                <a:latin typeface="Calibri" pitchFamily="34" charset="0"/>
              </a:rPr>
              <a:pPr algn="r" defTabSz="941388"/>
              <a:t>24</a:t>
            </a:fld>
            <a:endParaRPr lang="en-US"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EB1E135B-AD89-432B-8556-2801BE7D95D0}" type="slidenum">
              <a:rPr lang="en-US" sz="1200">
                <a:latin typeface="Calibri" pitchFamily="34" charset="0"/>
              </a:rPr>
              <a:pPr algn="r" defTabSz="941388"/>
              <a:t>25</a:t>
            </a:fld>
            <a:endParaRPr 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E497CA7C-2CC5-4C0E-A04B-4A275C7FEE4C}" type="slidenum">
              <a:rPr lang="en-US" sz="1200">
                <a:latin typeface="Calibri" pitchFamily="34" charset="0"/>
              </a:rPr>
              <a:pPr algn="r" defTabSz="941388"/>
              <a:t>26</a:t>
            </a:fld>
            <a:endParaRPr lang="en-U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FDEA3D6E-5203-4225-B9EE-6E95B787EBED}" type="slidenum">
              <a:rPr lang="en-US" sz="1200">
                <a:latin typeface="Calibri" pitchFamily="34" charset="0"/>
              </a:rPr>
              <a:pPr algn="r" defTabSz="941388"/>
              <a:t>27</a:t>
            </a:fld>
            <a:endParaRPr lang="en-US"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DFD7FCFF-6A7B-48C7-91B9-C041574BD766}" type="slidenum">
              <a:rPr lang="en-US" sz="1200">
                <a:latin typeface="Calibri" pitchFamily="34" charset="0"/>
              </a:rPr>
              <a:pPr algn="r" defTabSz="941388"/>
              <a:t>28</a:t>
            </a:fld>
            <a:endParaRPr lang="en-US"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578BA2C1-1194-49B0-B1DF-F9AE3A786A3F}" type="slidenum">
              <a:rPr lang="en-US" sz="1200">
                <a:latin typeface="Calibri" pitchFamily="34" charset="0"/>
              </a:rPr>
              <a:pPr algn="r" defTabSz="941388"/>
              <a:t>29</a:t>
            </a:fld>
            <a:endParaRPr lang="en-US"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1256C6FF-9894-4808-9DC2-D4C07569947E}" type="slidenum">
              <a:rPr lang="en-US" sz="1200">
                <a:latin typeface="Calibri" pitchFamily="34" charset="0"/>
              </a:rPr>
              <a:pPr algn="r" defTabSz="941388"/>
              <a:t>30</a:t>
            </a:fld>
            <a:endParaRPr lang="en-US"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E9882F3F-81FC-417C-8293-245C978B10AA}" type="slidenum">
              <a:rPr lang="en-US" sz="1200">
                <a:latin typeface="Calibri" pitchFamily="34" charset="0"/>
              </a:rPr>
              <a:pPr algn="r" defTabSz="941388"/>
              <a:t>31</a:t>
            </a:fld>
            <a:endParaRPr lang="en-US"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1A2A7DA2-9A70-4DBC-8C73-8EC8D49F654D}" type="slidenum">
              <a:rPr lang="en-US" sz="1200">
                <a:latin typeface="Calibri" pitchFamily="34" charset="0"/>
              </a:rPr>
              <a:pPr algn="r" defTabSz="941388"/>
              <a:t>32</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a:noFill/>
          <a:ln/>
        </p:spPr>
        <p:txBody>
          <a:bodyPr/>
          <a:lstStyle/>
          <a:p>
            <a:endParaRPr lang="en-US" smtClean="0"/>
          </a:p>
        </p:txBody>
      </p:sp>
      <p:sp>
        <p:nvSpPr>
          <p:cNvPr id="21507" name="Slide Number Placeholder 3"/>
          <p:cNvSpPr>
            <a:spLocks noGrp="1"/>
          </p:cNvSpPr>
          <p:nvPr>
            <p:ph type="sldNum" sz="quarter" idx="5"/>
          </p:nvPr>
        </p:nvSpPr>
        <p:spPr>
          <a:noFill/>
        </p:spPr>
        <p:txBody>
          <a:bodyPr/>
          <a:lstStyle/>
          <a:p>
            <a:pPr defTabSz="941388"/>
            <a:fld id="{9816C49D-B659-40FF-8F66-709666E504D3}" type="slidenum">
              <a:rPr lang="en-US" smtClean="0"/>
              <a:pPr defTabSz="941388"/>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F44C95C2-5F3B-42E8-B62C-3463C0B91026}" type="slidenum">
              <a:rPr lang="en-US" sz="1200">
                <a:latin typeface="Calibri" pitchFamily="34" charset="0"/>
              </a:rPr>
              <a:pPr algn="r" defTabSz="941388"/>
              <a:t>33</a:t>
            </a:fld>
            <a:endParaRPr lang="en-US"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4FC58BDB-DB5A-4286-9716-82219C71F034}" type="slidenum">
              <a:rPr lang="en-US" sz="1200">
                <a:latin typeface="Calibri" pitchFamily="34" charset="0"/>
              </a:rPr>
              <a:pPr algn="r" defTabSz="941388"/>
              <a:t>34</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a:noFill/>
          <a:ln/>
        </p:spPr>
        <p:txBody>
          <a:bodyPr/>
          <a:lstStyle/>
          <a:p>
            <a:endParaRPr lang="en-US" smtClean="0"/>
          </a:p>
        </p:txBody>
      </p:sp>
      <p:sp>
        <p:nvSpPr>
          <p:cNvPr id="23555" name="Slide Number Placeholder 3"/>
          <p:cNvSpPr>
            <a:spLocks noGrp="1"/>
          </p:cNvSpPr>
          <p:nvPr>
            <p:ph type="sldNum" sz="quarter" idx="5"/>
          </p:nvPr>
        </p:nvSpPr>
        <p:spPr>
          <a:noFill/>
        </p:spPr>
        <p:txBody>
          <a:bodyPr/>
          <a:lstStyle/>
          <a:p>
            <a:pPr defTabSz="941388"/>
            <a:fld id="{F7CB59AD-C246-4A38-B2E7-B48DF2EC7D65}" type="slidenum">
              <a:rPr lang="en-US" smtClean="0"/>
              <a:pPr defTabSz="941388"/>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a:noFill/>
          <a:ln/>
        </p:spPr>
        <p:txBody>
          <a:bodyPr/>
          <a:lstStyle/>
          <a:p>
            <a:endParaRPr lang="en-US" smtClean="0"/>
          </a:p>
        </p:txBody>
      </p:sp>
      <p:sp>
        <p:nvSpPr>
          <p:cNvPr id="25603" name="Slide Number Placeholder 3"/>
          <p:cNvSpPr>
            <a:spLocks noGrp="1"/>
          </p:cNvSpPr>
          <p:nvPr>
            <p:ph type="sldNum" sz="quarter" idx="5"/>
          </p:nvPr>
        </p:nvSpPr>
        <p:spPr>
          <a:noFill/>
        </p:spPr>
        <p:txBody>
          <a:bodyPr/>
          <a:lstStyle/>
          <a:p>
            <a:pPr defTabSz="941388"/>
            <a:fld id="{5408E985-CA47-48EA-B012-BDDDDE1F982D}" type="slidenum">
              <a:rPr lang="en-US" smtClean="0"/>
              <a:pPr defTabSz="941388"/>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a:noFill/>
          <a:ln/>
        </p:spPr>
        <p:txBody>
          <a:bodyPr/>
          <a:lstStyle/>
          <a:p>
            <a:endParaRPr lang="en-US" smtClean="0"/>
          </a:p>
        </p:txBody>
      </p:sp>
      <p:sp>
        <p:nvSpPr>
          <p:cNvPr id="37891" name="Slide Number Placeholder 3"/>
          <p:cNvSpPr>
            <a:spLocks noGrp="1"/>
          </p:cNvSpPr>
          <p:nvPr>
            <p:ph type="sldNum" sz="quarter" idx="5"/>
          </p:nvPr>
        </p:nvSpPr>
        <p:spPr>
          <a:noFill/>
        </p:spPr>
        <p:txBody>
          <a:bodyPr/>
          <a:lstStyle/>
          <a:p>
            <a:pPr defTabSz="941388"/>
            <a:fld id="{FF76996C-C143-4888-957E-D9BC9256A135}" type="slidenum">
              <a:rPr lang="en-US" smtClean="0"/>
              <a:pPr defTabSz="941388"/>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a:noFill/>
          <a:ln/>
        </p:spPr>
        <p:txBody>
          <a:bodyPr/>
          <a:lstStyle/>
          <a:p>
            <a:endParaRPr lang="en-US" smtClean="0"/>
          </a:p>
        </p:txBody>
      </p:sp>
      <p:sp>
        <p:nvSpPr>
          <p:cNvPr id="39939" name="Slide Number Placeholder 3"/>
          <p:cNvSpPr>
            <a:spLocks noGrp="1"/>
          </p:cNvSpPr>
          <p:nvPr>
            <p:ph type="sldNum" sz="quarter" idx="5"/>
          </p:nvPr>
        </p:nvSpPr>
        <p:spPr>
          <a:noFill/>
        </p:spPr>
        <p:txBody>
          <a:bodyPr/>
          <a:lstStyle/>
          <a:p>
            <a:pPr defTabSz="941388"/>
            <a:fld id="{C0C49B2C-E282-4445-84FD-36354A0DDA5F}" type="slidenum">
              <a:rPr lang="en-US" smtClean="0"/>
              <a:pPr defTabSz="941388"/>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endParaRPr lang="en-US" smtClean="0"/>
          </a:p>
        </p:txBody>
      </p:sp>
      <p:sp>
        <p:nvSpPr>
          <p:cNvPr id="41987" name="Slide Number Placeholder 3"/>
          <p:cNvSpPr>
            <a:spLocks noGrp="1"/>
          </p:cNvSpPr>
          <p:nvPr>
            <p:ph type="sldNum" sz="quarter" idx="5"/>
          </p:nvPr>
        </p:nvSpPr>
        <p:spPr>
          <a:noFill/>
        </p:spPr>
        <p:txBody>
          <a:bodyPr/>
          <a:lstStyle/>
          <a:p>
            <a:pPr defTabSz="941388"/>
            <a:fld id="{9D5E7E01-A75A-4F0D-854F-BD128EB1B596}" type="slidenum">
              <a:rPr lang="en-US" smtClean="0"/>
              <a:pPr defTabSz="941388"/>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txBox="1">
            <a:spLocks noGrp="1"/>
          </p:cNvSpPr>
          <p:nvPr/>
        </p:nvSpPr>
        <p:spPr bwMode="auto">
          <a:xfrm>
            <a:off x="4013200" y="8939213"/>
            <a:ext cx="3071813" cy="469900"/>
          </a:xfrm>
          <a:prstGeom prst="rect">
            <a:avLst/>
          </a:prstGeom>
          <a:noFill/>
          <a:ln w="9525">
            <a:noFill/>
            <a:miter lim="800000"/>
            <a:headEnd/>
            <a:tailEnd/>
          </a:ln>
        </p:spPr>
        <p:txBody>
          <a:bodyPr lIns="94248" tIns="47122" rIns="94248" bIns="47122" anchor="b"/>
          <a:lstStyle/>
          <a:p>
            <a:pPr algn="r" defTabSz="941388"/>
            <a:fld id="{CECCA76E-B591-45B4-9D16-F9562723E3A5}" type="slidenum">
              <a:rPr lang="en-US" sz="1200">
                <a:latin typeface="Calibri" pitchFamily="34" charset="0"/>
              </a:rPr>
              <a:pPr algn="r" defTabSz="941388"/>
              <a:t>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EEA0F25-4AAA-4C43-B55B-A45377572209}" type="datetime1">
              <a:rPr lang="en-US"/>
              <a:pPr>
                <a:defRPr/>
              </a:pPr>
              <a:t>5/29/2014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55875D-99F2-4CAF-899E-8A7060CA383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8B2EEF-ED03-4A66-8645-C12B942A56EA}" type="datetime1">
              <a:rPr lang="en-US"/>
              <a:pPr>
                <a:defRPr/>
              </a:pPr>
              <a:t>5/29/2014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B1F302-FAB8-4BEF-85AF-8AC83F8D7F0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742F53-B1DE-4E4C-A31B-01BF6777EA1D}" type="datetime1">
              <a:rPr lang="en-US"/>
              <a:pPr>
                <a:defRPr/>
              </a:pPr>
              <a:t>5/29/2014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407F7C-7668-4921-B195-A70CA75274F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573C0A-6EFB-4B69-869C-E5FA94B5455E}" type="datetime1">
              <a:rPr lang="en-US"/>
              <a:pPr>
                <a:defRPr/>
              </a:pPr>
              <a:t>5/29/2014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003B7B-603A-4E34-B489-1F3A564216D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3F9CC0-157D-4632-9B57-FB309BB18D84}" type="datetime1">
              <a:rPr lang="en-US"/>
              <a:pPr>
                <a:defRPr/>
              </a:pPr>
              <a:t>5/29/2014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85A30E-3595-42CA-B415-945D70F2F9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FBFF62E-6A71-4E24-9595-3CAA4A40CD52}" type="datetime1">
              <a:rPr lang="en-US"/>
              <a:pPr>
                <a:defRPr/>
              </a:pPr>
              <a:t>5/29/2014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E05713-A09C-45B7-9433-D4A1325CBFC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9A7F55A-D4C0-419C-B17C-7F4D39B4F9B3}" type="datetime1">
              <a:rPr lang="en-US"/>
              <a:pPr>
                <a:defRPr/>
              </a:pPr>
              <a:t>5/29/2014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5253A8-58C4-4968-9289-6BBD4EF6585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8EB473-408A-4BC1-93EE-46C9539B301F}" type="datetime1">
              <a:rPr lang="en-US"/>
              <a:pPr>
                <a:defRPr/>
              </a:pPr>
              <a:t>5/29/2014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5DB68A-FBCE-4D3D-847E-A08989612E8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CCE0DE-1B07-4FA3-988D-9198051D9339}" type="datetime1">
              <a:rPr lang="en-US"/>
              <a:pPr>
                <a:defRPr/>
              </a:pPr>
              <a:t>5/29/2014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BA9731-48F3-410E-9425-B8A41CD1C45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19E419-DC26-4834-9DFB-ED0755D969F0}" type="datetime1">
              <a:rPr lang="en-US"/>
              <a:pPr>
                <a:defRPr/>
              </a:pPr>
              <a:t>5/29/2014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2EF469-5273-42B2-80CD-901198C0908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F95CFF-8111-4BCE-89A0-550C7134D320}" type="datetime1">
              <a:rPr lang="en-US"/>
              <a:pPr>
                <a:defRPr/>
              </a:pPr>
              <a:t>5/29/2014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826BCD-84ED-4D45-AE61-BFF829063CE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D4FD40E-5F55-4DEB-A2D2-7F07622D39FE}" type="datetime1">
              <a:rPr lang="en-US"/>
              <a:pPr>
                <a:defRPr/>
              </a:pPr>
              <a:t>5/29/2014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2D60B2C-9723-44DE-9D3A-33334D263D2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9.png"/><Relationship Id="rId4" Type="http://schemas.openxmlformats.org/officeDocument/2006/relationships/diagramData" Target="../diagrams/data1.xml"/><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22.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23.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24.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25.jpe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26.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6.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323850" y="1808163"/>
            <a:ext cx="8631238" cy="2800767"/>
          </a:xfrm>
          <a:prstGeom prst="rect">
            <a:avLst/>
          </a:prstGeom>
          <a:noFill/>
          <a:ln w="9525">
            <a:noFill/>
            <a:miter lim="800000"/>
            <a:headEnd/>
            <a:tailEnd/>
          </a:ln>
        </p:spPr>
        <p:txBody>
          <a:bodyPr>
            <a:spAutoFit/>
          </a:bodyPr>
          <a:lstStyle/>
          <a:p>
            <a:pPr algn="ctr"/>
            <a:endParaRPr lang="en-US" sz="3200" b="1" dirty="0">
              <a:solidFill>
                <a:schemeClr val="bg1"/>
              </a:solidFill>
              <a:latin typeface="Trajan Pro"/>
            </a:endParaRPr>
          </a:p>
          <a:p>
            <a:pPr algn="ctr"/>
            <a:r>
              <a:rPr lang="en-US" sz="3600" b="1" dirty="0" smtClean="0">
                <a:solidFill>
                  <a:schemeClr val="bg1"/>
                </a:solidFill>
                <a:latin typeface="Trajan Pro"/>
              </a:rPr>
              <a:t>Downtown Master Plan</a:t>
            </a:r>
            <a:endParaRPr lang="en-US" sz="3600" b="1" dirty="0">
              <a:solidFill>
                <a:schemeClr val="bg1"/>
              </a:solidFill>
              <a:latin typeface="Trajan Pro"/>
            </a:endParaRPr>
          </a:p>
          <a:p>
            <a:pPr algn="ctr"/>
            <a:r>
              <a:rPr lang="en-US" sz="3200" b="1" i="1" dirty="0" smtClean="0">
                <a:solidFill>
                  <a:schemeClr val="bg2"/>
                </a:solidFill>
                <a:latin typeface="Trajan Pro"/>
              </a:rPr>
              <a:t>“</a:t>
            </a:r>
            <a:r>
              <a:rPr lang="en-US" sz="3200" b="1" i="1" dirty="0">
                <a:solidFill>
                  <a:schemeClr val="bg2"/>
                </a:solidFill>
                <a:latin typeface="Trajan Pro"/>
              </a:rPr>
              <a:t>From Genesis to </a:t>
            </a:r>
            <a:r>
              <a:rPr lang="en-US" sz="3200" b="1" i="1" dirty="0" smtClean="0">
                <a:solidFill>
                  <a:schemeClr val="bg2"/>
                </a:solidFill>
                <a:latin typeface="Trajan Pro"/>
              </a:rPr>
              <a:t>Action”</a:t>
            </a:r>
            <a:endParaRPr lang="en-US" sz="3200" b="1" i="1" dirty="0">
              <a:solidFill>
                <a:schemeClr val="bg2"/>
              </a:solidFill>
              <a:latin typeface="Trajan Pro"/>
            </a:endParaRPr>
          </a:p>
          <a:p>
            <a:pPr algn="ctr"/>
            <a:endParaRPr lang="en-US" sz="2000" b="1" dirty="0">
              <a:solidFill>
                <a:schemeClr val="bg2"/>
              </a:solidFill>
              <a:latin typeface="Trajan Pro"/>
            </a:endParaRPr>
          </a:p>
          <a:p>
            <a:pPr algn="ctr"/>
            <a:r>
              <a:rPr lang="en-US" sz="2800" b="1" dirty="0" smtClean="0">
                <a:solidFill>
                  <a:schemeClr val="bg1"/>
                </a:solidFill>
                <a:latin typeface="Trajan Pro"/>
              </a:rPr>
              <a:t>Downtown Revitalization Forum</a:t>
            </a:r>
          </a:p>
          <a:p>
            <a:pPr algn="ctr"/>
            <a:r>
              <a:rPr lang="en-US" sz="2800" b="1" dirty="0" smtClean="0">
                <a:solidFill>
                  <a:schemeClr val="bg2"/>
                </a:solidFill>
                <a:latin typeface="Trajan Pro"/>
              </a:rPr>
              <a:t>May </a:t>
            </a:r>
            <a:r>
              <a:rPr lang="en-US" sz="2800" b="1" dirty="0">
                <a:solidFill>
                  <a:schemeClr val="bg2"/>
                </a:solidFill>
                <a:latin typeface="Trajan Pro"/>
              </a:rPr>
              <a:t>14, 2014</a:t>
            </a:r>
          </a:p>
        </p:txBody>
      </p:sp>
      <p:pic>
        <p:nvPicPr>
          <p:cNvPr id="15363" name="Picture 9" descr="K&amp;S Big Local"/>
          <p:cNvPicPr>
            <a:picLocks noChangeAspect="1" noChangeArrowheads="1"/>
          </p:cNvPicPr>
          <p:nvPr/>
        </p:nvPicPr>
        <p:blipFill>
          <a:blip r:embed="rId4" cstate="print"/>
          <a:srcRect/>
          <a:stretch>
            <a:fillRect/>
          </a:stretch>
        </p:blipFill>
        <p:spPr bwMode="auto">
          <a:xfrm>
            <a:off x="2713038" y="5426075"/>
            <a:ext cx="3760787" cy="8588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695486C-1C80-42E5-8ED2-6E742A99EA8E}" type="slidenum">
              <a:rPr lang="en-US" smtClean="0"/>
              <a:pPr>
                <a:defRPr/>
              </a:pPr>
              <a:t>1</a:t>
            </a:fld>
            <a:endParaRPr lang="en-US" dirty="0"/>
          </a:p>
        </p:txBody>
      </p:sp>
      <p:pic>
        <p:nvPicPr>
          <p:cNvPr id="15367" name="Picture 7"/>
          <p:cNvPicPr>
            <a:picLocks noChangeAspect="1" noChangeArrowheads="1"/>
          </p:cNvPicPr>
          <p:nvPr/>
        </p:nvPicPr>
        <p:blipFill>
          <a:blip r:embed="rId5" cstate="print"/>
          <a:srcRect/>
          <a:stretch>
            <a:fillRect/>
          </a:stretch>
        </p:blipFill>
        <p:spPr bwMode="auto">
          <a:xfrm>
            <a:off x="3027362" y="624114"/>
            <a:ext cx="3068637" cy="11525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56323"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dirty="0" smtClean="0">
                <a:solidFill>
                  <a:schemeClr val="bg1"/>
                </a:solidFill>
                <a:latin typeface="Calibri" pitchFamily="34" charset="0"/>
              </a:rPr>
              <a:t>Downtown Redevelopment </a:t>
            </a:r>
            <a:endParaRPr lang="en-US" sz="3200" b="1" dirty="0">
              <a:solidFill>
                <a:schemeClr val="bg1"/>
              </a:solidFill>
              <a:latin typeface="Calibri" pitchFamily="34" charset="0"/>
            </a:endParaRPr>
          </a:p>
        </p:txBody>
      </p:sp>
      <p:sp>
        <p:nvSpPr>
          <p:cNvPr id="5" name="Slide Number Placeholder 4"/>
          <p:cNvSpPr>
            <a:spLocks noGrp="1"/>
          </p:cNvSpPr>
          <p:nvPr>
            <p:ph type="sldNum" sz="quarter" idx="12"/>
          </p:nvPr>
        </p:nvSpPr>
        <p:spPr/>
        <p:txBody>
          <a:bodyPr/>
          <a:lstStyle/>
          <a:p>
            <a:pPr>
              <a:defRPr/>
            </a:pPr>
            <a:fld id="{F216C579-1CFC-4337-A55D-22DA0C4B943D}" type="slidenum">
              <a:rPr lang="en-US" smtClean="0"/>
              <a:pPr>
                <a:defRPr/>
              </a:pPr>
              <a:t>10</a:t>
            </a:fld>
            <a:endParaRPr lang="en-US" dirty="0"/>
          </a:p>
        </p:txBody>
      </p:sp>
      <p:sp>
        <p:nvSpPr>
          <p:cNvPr id="7" name="Rectangle 6"/>
          <p:cNvSpPr/>
          <p:nvPr/>
        </p:nvSpPr>
        <p:spPr>
          <a:xfrm>
            <a:off x="0" y="1290332"/>
            <a:ext cx="8810170" cy="4983865"/>
          </a:xfrm>
          <a:prstGeom prst="rect">
            <a:avLst/>
          </a:prstGeom>
        </p:spPr>
        <p:txBody>
          <a:bodyPr wrap="square">
            <a:spAutoFit/>
          </a:bodyPr>
          <a:lstStyle/>
          <a:p>
            <a:pPr>
              <a:defRPr/>
            </a:pPr>
            <a:endParaRPr lang="en-US" sz="800" dirty="0" smtClean="0"/>
          </a:p>
          <a:p>
            <a:pPr>
              <a:lnSpc>
                <a:spcPts val="3400"/>
              </a:lnSpc>
              <a:buFont typeface="Arial" pitchFamily="34" charset="0"/>
              <a:buChar char="•"/>
              <a:defRPr/>
            </a:pPr>
            <a:r>
              <a:rPr lang="en-US" dirty="0" smtClean="0"/>
              <a:t>   </a:t>
            </a:r>
            <a:r>
              <a:rPr lang="en-US" sz="2400" dirty="0" smtClean="0">
                <a:latin typeface="+mn-lt"/>
              </a:rPr>
              <a:t>Patient and Long-term approach to redevelopment;</a:t>
            </a:r>
          </a:p>
          <a:p>
            <a:pPr marL="58738" indent="-58738">
              <a:lnSpc>
                <a:spcPts val="3400"/>
              </a:lnSpc>
              <a:buFont typeface="Arial" pitchFamily="34" charset="0"/>
              <a:buChar char="•"/>
              <a:tabLst>
                <a:tab pos="465138" algn="l"/>
              </a:tabLst>
              <a:defRPr/>
            </a:pPr>
            <a:r>
              <a:rPr lang="en-US" sz="2400" dirty="0" smtClean="0">
                <a:latin typeface="+mn-lt"/>
              </a:rPr>
              <a:t>  Has vision, a development plan and implementation strategies   	</a:t>
            </a:r>
          </a:p>
          <a:p>
            <a:pPr>
              <a:lnSpc>
                <a:spcPts val="3400"/>
              </a:lnSpc>
              <a:buFont typeface="Arial" pitchFamily="34" charset="0"/>
              <a:buChar char="•"/>
              <a:tabLst>
                <a:tab pos="465138" algn="l"/>
              </a:tabLst>
              <a:defRPr/>
            </a:pPr>
            <a:r>
              <a:rPr lang="en-US" sz="2400" dirty="0" smtClean="0">
                <a:latin typeface="+mn-lt"/>
              </a:rPr>
              <a:t>  Capitalizing upon opportunities, needs and fiscal resources;</a:t>
            </a:r>
          </a:p>
          <a:p>
            <a:pPr>
              <a:lnSpc>
                <a:spcPts val="3400"/>
              </a:lnSpc>
              <a:buFont typeface="Arial" pitchFamily="34" charset="0"/>
              <a:buChar char="•"/>
              <a:tabLst>
                <a:tab pos="231775" algn="l"/>
              </a:tabLst>
              <a:defRPr/>
            </a:pPr>
            <a:r>
              <a:rPr lang="en-US" sz="2400" dirty="0" smtClean="0">
                <a:latin typeface="+mn-lt"/>
              </a:rPr>
              <a:t>  Linking priorities of the Action Plan to the Capital Improvement 	Plan; </a:t>
            </a:r>
          </a:p>
          <a:p>
            <a:pPr>
              <a:lnSpc>
                <a:spcPts val="3400"/>
              </a:lnSpc>
              <a:buFont typeface="Arial" pitchFamily="34" charset="0"/>
              <a:buChar char="•"/>
              <a:tabLst>
                <a:tab pos="465138" algn="l"/>
              </a:tabLst>
              <a:defRPr/>
            </a:pPr>
            <a:r>
              <a:rPr lang="en-US" sz="2400" dirty="0" smtClean="0">
                <a:latin typeface="+mn-lt"/>
              </a:rPr>
              <a:t>  Mixed use: Bringing the residential downtown;</a:t>
            </a:r>
          </a:p>
          <a:p>
            <a:pPr>
              <a:lnSpc>
                <a:spcPts val="3400"/>
              </a:lnSpc>
              <a:buFont typeface="Arial" pitchFamily="34" charset="0"/>
              <a:buChar char="•"/>
              <a:tabLst>
                <a:tab pos="465138" algn="l"/>
              </a:tabLst>
              <a:defRPr/>
            </a:pPr>
            <a:r>
              <a:rPr lang="en-US" sz="2400" dirty="0" smtClean="0">
                <a:latin typeface="+mn-lt"/>
              </a:rPr>
              <a:t>  Ambassadors to champion the plan and keep the momentum; </a:t>
            </a:r>
          </a:p>
          <a:p>
            <a:pPr>
              <a:lnSpc>
                <a:spcPts val="3400"/>
              </a:lnSpc>
              <a:buFont typeface="Arial" pitchFamily="34" charset="0"/>
              <a:buChar char="•"/>
              <a:defRPr/>
            </a:pPr>
            <a:r>
              <a:rPr lang="en-US" sz="2400" dirty="0" smtClean="0">
                <a:latin typeface="+mn-lt"/>
              </a:rPr>
              <a:t>  Political will and community support;</a:t>
            </a:r>
          </a:p>
          <a:p>
            <a:pPr>
              <a:lnSpc>
                <a:spcPts val="3400"/>
              </a:lnSpc>
              <a:buFont typeface="Arial" pitchFamily="34" charset="0"/>
              <a:buChar char="•"/>
              <a:defRPr/>
            </a:pPr>
            <a:r>
              <a:rPr lang="en-US" sz="2400" dirty="0" smtClean="0">
                <a:latin typeface="+mn-lt"/>
              </a:rPr>
              <a:t>  Built-in flexibility to deal with expected/unexpected changes;</a:t>
            </a:r>
          </a:p>
          <a:p>
            <a:pPr>
              <a:lnSpc>
                <a:spcPts val="3400"/>
              </a:lnSpc>
              <a:buFont typeface="Arial" pitchFamily="34" charset="0"/>
              <a:buChar char="•"/>
              <a:defRPr/>
            </a:pPr>
            <a:r>
              <a:rPr lang="en-US" sz="2400" dirty="0" smtClean="0">
                <a:latin typeface="+mn-lt"/>
              </a:rPr>
              <a:t>  Regular updates to reflect changing conditions; and </a:t>
            </a:r>
          </a:p>
          <a:p>
            <a:pPr>
              <a:lnSpc>
                <a:spcPts val="3400"/>
              </a:lnSpc>
              <a:buFont typeface="Arial" pitchFamily="34" charset="0"/>
              <a:buChar char="•"/>
              <a:defRPr/>
            </a:pPr>
            <a:r>
              <a:rPr lang="en-US" sz="2400" dirty="0" smtClean="0">
                <a:latin typeface="+mn-lt"/>
              </a:rPr>
              <a:t>  Acknowledgment of the existing economic conditions of the region</a:t>
            </a:r>
            <a:r>
              <a:rPr lang="en-US" sz="2400" b="1" dirty="0" smtClean="0">
                <a:latin typeface="+mn-lt"/>
              </a:rPr>
              <a:t>. </a:t>
            </a:r>
            <a:endParaRPr lang="en-US" sz="2400" b="1" dirty="0">
              <a:latin typeface="+mn-lt"/>
            </a:endParaRPr>
          </a:p>
        </p:txBody>
      </p:sp>
      <p:pic>
        <p:nvPicPr>
          <p:cNvPr id="33794" name="Picture 2" descr="http://ts4.mm.bing.net/th?id=HN.608029591003398856&amp;pid=1.7"/>
          <p:cNvPicPr>
            <a:picLocks noChangeAspect="1" noChangeArrowheads="1"/>
          </p:cNvPicPr>
          <p:nvPr/>
        </p:nvPicPr>
        <p:blipFill>
          <a:blip r:embed="rId4" cstate="print"/>
          <a:srcRect/>
          <a:stretch>
            <a:fillRect/>
          </a:stretch>
        </p:blipFill>
        <p:spPr bwMode="auto">
          <a:xfrm>
            <a:off x="0" y="1407887"/>
            <a:ext cx="8955308" cy="48768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0"/>
                                        <p:tgtEl>
                                          <p:spTgt spid="33794"/>
                                        </p:tgtEl>
                                      </p:cBhvr>
                                    </p:animEffect>
                                    <p:set>
                                      <p:cBhvr>
                                        <p:cTn id="7" dur="1" fill="hold">
                                          <p:stCondLst>
                                            <p:cond delay="4999"/>
                                          </p:stCondLst>
                                        </p:cTn>
                                        <p:tgtEl>
                                          <p:spTgt spid="3379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1000"/>
                                        <p:tgtEl>
                                          <p:spTgt spid="7">
                                            <p:txEl>
                                              <p:pRg st="4" end="4"/>
                                            </p:txEl>
                                          </p:spTgt>
                                        </p:tgtEl>
                                      </p:cBhvr>
                                    </p:animEffect>
                                    <p:anim calcmode="lin" valueType="num">
                                      <p:cBhvr>
                                        <p:cTn id="3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1000"/>
                                        <p:tgtEl>
                                          <p:spTgt spid="7">
                                            <p:txEl>
                                              <p:pRg st="5" end="5"/>
                                            </p:txEl>
                                          </p:spTgt>
                                        </p:tgtEl>
                                      </p:cBhvr>
                                    </p:animEffect>
                                    <p:anim calcmode="lin" valueType="num">
                                      <p:cBhvr>
                                        <p:cTn id="4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1000"/>
                                        <p:tgtEl>
                                          <p:spTgt spid="7">
                                            <p:txEl>
                                              <p:pRg st="6" end="6"/>
                                            </p:txEl>
                                          </p:spTgt>
                                        </p:tgtEl>
                                      </p:cBhvr>
                                    </p:animEffect>
                                    <p:anim calcmode="lin" valueType="num">
                                      <p:cBhvr>
                                        <p:cTn id="4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Effect transition="in" filter="fade">
                                      <p:cBhvr>
                                        <p:cTn id="54" dur="1000"/>
                                        <p:tgtEl>
                                          <p:spTgt spid="7">
                                            <p:txEl>
                                              <p:pRg st="7" end="7"/>
                                            </p:txEl>
                                          </p:spTgt>
                                        </p:tgtEl>
                                      </p:cBhvr>
                                    </p:animEffect>
                                    <p:anim calcmode="lin" valueType="num">
                                      <p:cBhvr>
                                        <p:cTn id="55"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xEl>
                                              <p:pRg st="8" end="8"/>
                                            </p:txEl>
                                          </p:spTgt>
                                        </p:tgtEl>
                                        <p:attrNameLst>
                                          <p:attrName>style.visibility</p:attrName>
                                        </p:attrNameLst>
                                      </p:cBhvr>
                                      <p:to>
                                        <p:strVal val="visible"/>
                                      </p:to>
                                    </p:set>
                                    <p:animEffect transition="in" filter="fade">
                                      <p:cBhvr>
                                        <p:cTn id="61" dur="1000"/>
                                        <p:tgtEl>
                                          <p:spTgt spid="7">
                                            <p:txEl>
                                              <p:pRg st="8" end="8"/>
                                            </p:txEl>
                                          </p:spTgt>
                                        </p:tgtEl>
                                      </p:cBhvr>
                                    </p:animEffect>
                                    <p:anim calcmode="lin" valueType="num">
                                      <p:cBhvr>
                                        <p:cTn id="62"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7">
                                            <p:txEl>
                                              <p:pRg st="9" end="9"/>
                                            </p:txEl>
                                          </p:spTgt>
                                        </p:tgtEl>
                                        <p:attrNameLst>
                                          <p:attrName>style.visibility</p:attrName>
                                        </p:attrNameLst>
                                      </p:cBhvr>
                                      <p:to>
                                        <p:strVal val="visible"/>
                                      </p:to>
                                    </p:set>
                                    <p:animEffect transition="in" filter="fade">
                                      <p:cBhvr>
                                        <p:cTn id="68" dur="1000"/>
                                        <p:tgtEl>
                                          <p:spTgt spid="7">
                                            <p:txEl>
                                              <p:pRg st="9" end="9"/>
                                            </p:txEl>
                                          </p:spTgt>
                                        </p:tgtEl>
                                      </p:cBhvr>
                                    </p:animEffect>
                                    <p:anim calcmode="lin" valueType="num">
                                      <p:cBhvr>
                                        <p:cTn id="69"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7">
                                            <p:txEl>
                                              <p:pRg st="10" end="10"/>
                                            </p:txEl>
                                          </p:spTgt>
                                        </p:tgtEl>
                                        <p:attrNameLst>
                                          <p:attrName>style.visibility</p:attrName>
                                        </p:attrNameLst>
                                      </p:cBhvr>
                                      <p:to>
                                        <p:strVal val="visible"/>
                                      </p:to>
                                    </p:set>
                                    <p:animEffect transition="in" filter="fade">
                                      <p:cBhvr>
                                        <p:cTn id="75" dur="1000"/>
                                        <p:tgtEl>
                                          <p:spTgt spid="7">
                                            <p:txEl>
                                              <p:pRg st="10" end="10"/>
                                            </p:txEl>
                                          </p:spTgt>
                                        </p:tgtEl>
                                      </p:cBhvr>
                                    </p:animEffect>
                                    <p:anim calcmode="lin" valueType="num">
                                      <p:cBhvr>
                                        <p:cTn id="76"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56323"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Implementation: The Action Plan </a:t>
            </a:r>
          </a:p>
        </p:txBody>
      </p:sp>
      <p:sp>
        <p:nvSpPr>
          <p:cNvPr id="5" name="Slide Number Placeholder 4"/>
          <p:cNvSpPr>
            <a:spLocks noGrp="1"/>
          </p:cNvSpPr>
          <p:nvPr>
            <p:ph type="sldNum" sz="quarter" idx="12"/>
          </p:nvPr>
        </p:nvSpPr>
        <p:spPr/>
        <p:txBody>
          <a:bodyPr/>
          <a:lstStyle/>
          <a:p>
            <a:pPr>
              <a:defRPr/>
            </a:pPr>
            <a:fld id="{F216C579-1CFC-4337-A55D-22DA0C4B943D}" type="slidenum">
              <a:rPr lang="en-US" smtClean="0"/>
              <a:pPr>
                <a:defRPr/>
              </a:pPr>
              <a:t>11</a:t>
            </a:fld>
            <a:endParaRPr lang="en-US" dirty="0"/>
          </a:p>
        </p:txBody>
      </p:sp>
      <p:sp>
        <p:nvSpPr>
          <p:cNvPr id="8" name="Rectangle 7"/>
          <p:cNvSpPr/>
          <p:nvPr/>
        </p:nvSpPr>
        <p:spPr>
          <a:xfrm>
            <a:off x="276225" y="1393825"/>
            <a:ext cx="8867775" cy="830263"/>
          </a:xfrm>
          <a:prstGeom prst="rect">
            <a:avLst/>
          </a:prstGeom>
        </p:spPr>
        <p:txBody>
          <a:bodyPr>
            <a:spAutoFit/>
          </a:bodyPr>
          <a:lstStyle/>
          <a:p>
            <a:pPr>
              <a:defRPr/>
            </a:pPr>
            <a:r>
              <a:rPr lang="en-US" sz="2400" b="1" dirty="0">
                <a:latin typeface="+mj-lt"/>
              </a:rPr>
              <a:t>Outlines and prioritizes the next steps needed to  implement the recommendations within the Master Plan. </a:t>
            </a:r>
          </a:p>
        </p:txBody>
      </p:sp>
      <p:pic>
        <p:nvPicPr>
          <p:cNvPr id="2051" name="Picture 3" descr="C:\Documents and Settings\dlove\Desktop\planning-implementation.jpg"/>
          <p:cNvPicPr>
            <a:picLocks noChangeAspect="1" noChangeArrowheads="1"/>
          </p:cNvPicPr>
          <p:nvPr/>
        </p:nvPicPr>
        <p:blipFill>
          <a:blip r:embed="rId4" cstate="print"/>
          <a:srcRect/>
          <a:stretch>
            <a:fillRect/>
          </a:stretch>
        </p:blipFill>
        <p:spPr bwMode="auto">
          <a:xfrm>
            <a:off x="2409372" y="2391197"/>
            <a:ext cx="3904343" cy="3970800"/>
          </a:xfrm>
          <a:prstGeom prst="rect">
            <a:avLst/>
          </a:prstGeom>
          <a:ln>
            <a:noFill/>
          </a:ln>
          <a:effectLst>
            <a:softEdge rad="112500"/>
          </a:effectLst>
        </p:spPr>
      </p:pic>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5" name="Slide Number Placeholder 4"/>
          <p:cNvSpPr>
            <a:spLocks noGrp="1"/>
          </p:cNvSpPr>
          <p:nvPr>
            <p:ph type="sldNum" sz="quarter" idx="12"/>
          </p:nvPr>
        </p:nvSpPr>
        <p:spPr/>
        <p:txBody>
          <a:bodyPr/>
          <a:lstStyle/>
          <a:p>
            <a:pPr>
              <a:defRPr/>
            </a:pPr>
            <a:fld id="{63794AAE-B4D2-4621-9D53-77B5479A3526}" type="slidenum">
              <a:rPr lang="en-US" smtClean="0"/>
              <a:pPr>
                <a:defRPr/>
              </a:pPr>
              <a:t>12</a:t>
            </a:fld>
            <a:endParaRPr lang="en-US" dirty="0"/>
          </a:p>
        </p:txBody>
      </p:sp>
      <p:graphicFrame>
        <p:nvGraphicFramePr>
          <p:cNvPr id="21" name="Diagram 20"/>
          <p:cNvGraphicFramePr/>
          <p:nvPr/>
        </p:nvGraphicFramePr>
        <p:xfrm>
          <a:off x="161925" y="1387474"/>
          <a:ext cx="9143999" cy="4975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rot="2815832">
            <a:off x="420688" y="2325688"/>
            <a:ext cx="2225675" cy="3587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latin typeface="Engravers MT" pitchFamily="18" charset="0"/>
              </a:rPr>
              <a:t>Complete</a:t>
            </a:r>
          </a:p>
        </p:txBody>
      </p:sp>
      <p:sp>
        <p:nvSpPr>
          <p:cNvPr id="9" name="Rectangle 8"/>
          <p:cNvSpPr/>
          <p:nvPr/>
        </p:nvSpPr>
        <p:spPr>
          <a:xfrm rot="2815832">
            <a:off x="475457" y="5099844"/>
            <a:ext cx="2265362" cy="3365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latin typeface="Engravers MT" pitchFamily="18" charset="0"/>
              </a:rPr>
              <a:t>Complete</a:t>
            </a:r>
          </a:p>
        </p:txBody>
      </p:sp>
      <p:pic>
        <p:nvPicPr>
          <p:cNvPr id="44045" name="Picture 13" descr="http://www.psdgraphics.com/file/under-construction-1280x1024.jpg"/>
          <p:cNvPicPr>
            <a:picLocks noChangeAspect="1" noChangeArrowheads="1"/>
          </p:cNvPicPr>
          <p:nvPr/>
        </p:nvPicPr>
        <p:blipFill>
          <a:blip r:embed="rId9" cstate="print"/>
          <a:srcRect l="4819" t="26100" r="5182" b="29109"/>
          <a:stretch>
            <a:fillRect/>
          </a:stretch>
        </p:blipFill>
        <p:spPr bwMode="auto">
          <a:xfrm>
            <a:off x="3582988" y="2454275"/>
            <a:ext cx="2400300" cy="485775"/>
          </a:xfrm>
          <a:prstGeom prst="rect">
            <a:avLst/>
          </a:prstGeom>
          <a:noFill/>
          <a:ln w="9525">
            <a:noFill/>
            <a:miter lim="800000"/>
            <a:headEnd/>
            <a:tailEnd/>
          </a:ln>
        </p:spPr>
      </p:pic>
      <p:sp>
        <p:nvSpPr>
          <p:cNvPr id="12" name="Rectangle 11"/>
          <p:cNvSpPr/>
          <p:nvPr/>
        </p:nvSpPr>
        <p:spPr>
          <a:xfrm rot="2815832">
            <a:off x="6654006" y="2386807"/>
            <a:ext cx="2225675" cy="3571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latin typeface="Engravers MT" pitchFamily="18" charset="0"/>
              </a:rPr>
              <a:t>Complete</a:t>
            </a:r>
          </a:p>
        </p:txBody>
      </p:sp>
      <p:pic>
        <p:nvPicPr>
          <p:cNvPr id="13" name="Picture 13" descr="http://www.psdgraphics.com/file/under-construction-1280x1024.jpg"/>
          <p:cNvPicPr>
            <a:picLocks noChangeAspect="1" noChangeArrowheads="1"/>
          </p:cNvPicPr>
          <p:nvPr/>
        </p:nvPicPr>
        <p:blipFill>
          <a:blip r:embed="rId9" cstate="print"/>
          <a:srcRect l="4819" t="26100" r="5182" b="29109"/>
          <a:stretch>
            <a:fillRect/>
          </a:stretch>
        </p:blipFill>
        <p:spPr bwMode="auto">
          <a:xfrm>
            <a:off x="3662363" y="5029200"/>
            <a:ext cx="2400300" cy="485775"/>
          </a:xfrm>
          <a:prstGeom prst="rect">
            <a:avLst/>
          </a:prstGeom>
          <a:noFill/>
          <a:ln w="9525">
            <a:noFill/>
            <a:miter lim="800000"/>
            <a:headEnd/>
            <a:tailEnd/>
          </a:ln>
        </p:spPr>
      </p:pic>
      <p:pic>
        <p:nvPicPr>
          <p:cNvPr id="14" name="Picture 13" descr="http://www.psdgraphics.com/file/under-construction-1280x1024.jpg"/>
          <p:cNvPicPr>
            <a:picLocks noChangeAspect="1" noChangeArrowheads="1"/>
          </p:cNvPicPr>
          <p:nvPr/>
        </p:nvPicPr>
        <p:blipFill>
          <a:blip r:embed="rId9" cstate="print"/>
          <a:srcRect l="4819" t="26100" r="5182" b="29109"/>
          <a:stretch>
            <a:fillRect/>
          </a:stretch>
        </p:blipFill>
        <p:spPr bwMode="auto">
          <a:xfrm>
            <a:off x="6743700" y="4826000"/>
            <a:ext cx="2400300" cy="485775"/>
          </a:xfrm>
          <a:prstGeom prst="rect">
            <a:avLst/>
          </a:prstGeom>
          <a:noFill/>
          <a:ln w="9525">
            <a:noFill/>
            <a:miter lim="800000"/>
            <a:headEnd/>
            <a:tailEnd/>
          </a:ln>
        </p:spPr>
      </p:pic>
      <p:pic>
        <p:nvPicPr>
          <p:cNvPr id="32770" name="Picture 2" descr="http://www.toomanyaborted.com/wp-content/uploads/2009/12/takeACTion.png"/>
          <p:cNvPicPr>
            <a:picLocks noChangeAspect="1" noChangeArrowheads="1"/>
          </p:cNvPicPr>
          <p:nvPr/>
        </p:nvPicPr>
        <p:blipFill>
          <a:blip r:embed="rId10" cstate="print"/>
          <a:srcRect/>
          <a:stretch>
            <a:fillRect/>
          </a:stretch>
        </p:blipFill>
        <p:spPr bwMode="auto">
          <a:xfrm>
            <a:off x="0" y="1"/>
            <a:ext cx="9143999" cy="1306286"/>
          </a:xfrm>
          <a:prstGeom prst="rect">
            <a:avLst/>
          </a:prstGeom>
          <a:noFill/>
        </p:spPr>
      </p:pic>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045"/>
                                        </p:tgtEl>
                                        <p:attrNameLst>
                                          <p:attrName>style.visibility</p:attrName>
                                        </p:attrNameLst>
                                      </p:cBhvr>
                                      <p:to>
                                        <p:strVal val="visible"/>
                                      </p:to>
                                    </p:set>
                                    <p:anim calcmode="lin" valueType="num">
                                      <p:cBhvr additive="base">
                                        <p:cTn id="25" dur="500" fill="hold"/>
                                        <p:tgtEl>
                                          <p:spTgt spid="44045"/>
                                        </p:tgtEl>
                                        <p:attrNameLst>
                                          <p:attrName>ppt_x</p:attrName>
                                        </p:attrNameLst>
                                      </p:cBhvr>
                                      <p:tavLst>
                                        <p:tav tm="0">
                                          <p:val>
                                            <p:strVal val="#ppt_x"/>
                                          </p:val>
                                        </p:tav>
                                        <p:tav tm="100000">
                                          <p:val>
                                            <p:strVal val="#ppt_x"/>
                                          </p:val>
                                        </p:tav>
                                      </p:tavLst>
                                    </p:anim>
                                    <p:anim calcmode="lin" valueType="num">
                                      <p:cBhvr additive="base">
                                        <p:cTn id="26" dur="500" fill="hold"/>
                                        <p:tgtEl>
                                          <p:spTgt spid="440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49155"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3EF8DE1-2796-44BA-83D1-7BBF7C4054AC}" type="slidenum">
              <a:rPr lang="en-US" sz="1200">
                <a:solidFill>
                  <a:schemeClr val="tx1">
                    <a:tint val="75000"/>
                  </a:schemeClr>
                </a:solidFill>
                <a:latin typeface="+mn-lt"/>
              </a:rPr>
              <a:pPr algn="r" fontAlgn="auto">
                <a:spcBef>
                  <a:spcPts val="0"/>
                </a:spcBef>
                <a:spcAft>
                  <a:spcPts val="0"/>
                </a:spcAft>
                <a:defRPr/>
              </a:pPr>
              <a:t>13</a:t>
            </a:fld>
            <a:endParaRPr lang="en-US" sz="1200" dirty="0">
              <a:solidFill>
                <a:schemeClr val="tx1">
                  <a:tint val="75000"/>
                </a:schemeClr>
              </a:solidFill>
              <a:latin typeface="+mn-lt"/>
            </a:endParaRPr>
          </a:p>
        </p:txBody>
      </p:sp>
      <p:sp>
        <p:nvSpPr>
          <p:cNvPr id="49160"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Community Forums</a:t>
            </a:r>
          </a:p>
        </p:txBody>
      </p:sp>
      <p:sp>
        <p:nvSpPr>
          <p:cNvPr id="8" name="Content Placeholder 4"/>
          <p:cNvSpPr txBox="1">
            <a:spLocks/>
          </p:cNvSpPr>
          <p:nvPr/>
        </p:nvSpPr>
        <p:spPr bwMode="auto">
          <a:xfrm>
            <a:off x="565604" y="1395867"/>
            <a:ext cx="8229600" cy="4909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latin typeface="Calibri" pitchFamily="34" charset="0"/>
                <a:ea typeface="+mn-ea"/>
                <a:cs typeface="+mn-cs"/>
              </a:rPr>
              <a:t>Downtown Revitalization Forum #1: April 17, 2014</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eaLnBrk="0" hangingPunct="0"/>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1746" name="Picture 2" descr="C:\Documents and Settings\dlove\Desktop\EARS-BASSET-HOUND-JULY-17-2011.jpg"/>
          <p:cNvPicPr>
            <a:picLocks noGrp="1" noChangeAspect="1" noChangeArrowheads="1"/>
          </p:cNvPicPr>
          <p:nvPr>
            <p:ph idx="4294967295"/>
          </p:nvPr>
        </p:nvPicPr>
        <p:blipFill>
          <a:blip r:embed="rId5" cstate="print"/>
          <a:srcRect/>
          <a:stretch>
            <a:fillRect/>
          </a:stretch>
        </p:blipFill>
        <p:spPr bwMode="auto">
          <a:xfrm>
            <a:off x="819395" y="2049339"/>
            <a:ext cx="3099462" cy="3342764"/>
          </a:xfrm>
          <a:prstGeom prst="rect">
            <a:avLst/>
          </a:prstGeom>
          <a:noFill/>
        </p:spPr>
      </p:pic>
      <p:sp>
        <p:nvSpPr>
          <p:cNvPr id="11" name="TextBox 10"/>
          <p:cNvSpPr txBox="1"/>
          <p:nvPr/>
        </p:nvSpPr>
        <p:spPr>
          <a:xfrm>
            <a:off x="4426858" y="2467429"/>
            <a:ext cx="4513942" cy="646331"/>
          </a:xfrm>
          <a:prstGeom prst="rect">
            <a:avLst/>
          </a:prstGeom>
          <a:noFill/>
        </p:spPr>
        <p:txBody>
          <a:bodyPr wrap="square" rtlCol="0">
            <a:spAutoFit/>
          </a:bodyPr>
          <a:lstStyle/>
          <a:p>
            <a:r>
              <a:rPr lang="en-US" sz="3600" dirty="0" smtClean="0">
                <a:latin typeface="+mn-lt"/>
              </a:rPr>
              <a:t>What Did We Hear?</a:t>
            </a:r>
            <a:endParaRPr lang="en-US" sz="3600" dirty="0">
              <a:latin typeface="+mn-lt"/>
            </a:endParaRPr>
          </a:p>
        </p:txBody>
      </p:sp>
      <p:sp>
        <p:nvSpPr>
          <p:cNvPr id="12" name="TextBox 11"/>
          <p:cNvSpPr txBox="1"/>
          <p:nvPr/>
        </p:nvSpPr>
        <p:spPr>
          <a:xfrm>
            <a:off x="4296228" y="3563257"/>
            <a:ext cx="4847771" cy="646331"/>
          </a:xfrm>
          <a:prstGeom prst="rect">
            <a:avLst/>
          </a:prstGeom>
          <a:noFill/>
        </p:spPr>
        <p:txBody>
          <a:bodyPr wrap="square" rtlCol="0">
            <a:spAutoFit/>
          </a:bodyPr>
          <a:lstStyle/>
          <a:p>
            <a:r>
              <a:rPr lang="en-US" sz="3600" dirty="0" smtClean="0">
                <a:latin typeface="+mn-lt"/>
              </a:rPr>
              <a:t>What Are The Priorities?</a:t>
            </a:r>
            <a:endParaRPr lang="en-US" sz="3600" dirty="0">
              <a:latin typeface="+mn-lt"/>
            </a:endParaRPr>
          </a:p>
        </p:txBody>
      </p:sp>
      <p:pic>
        <p:nvPicPr>
          <p:cNvPr id="31748" name="Picture 4" descr="http://www.chrisakins.com/wp-content/uploads/2011/01/Priorities.jpg"/>
          <p:cNvPicPr>
            <a:picLocks noChangeAspect="1" noChangeArrowheads="1"/>
          </p:cNvPicPr>
          <p:nvPr/>
        </p:nvPicPr>
        <p:blipFill>
          <a:blip r:embed="rId6" cstate="print"/>
          <a:srcRect/>
          <a:stretch>
            <a:fillRect/>
          </a:stretch>
        </p:blipFill>
        <p:spPr bwMode="auto">
          <a:xfrm>
            <a:off x="4746172" y="4235616"/>
            <a:ext cx="3614057" cy="2398034"/>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1748"/>
                                        </p:tgtEl>
                                        <p:attrNameLst>
                                          <p:attrName>style.visibility</p:attrName>
                                        </p:attrNameLst>
                                      </p:cBhvr>
                                      <p:to>
                                        <p:strVal val="visible"/>
                                      </p:to>
                                    </p:set>
                                    <p:anim calcmode="lin" valueType="num">
                                      <p:cBhvr additive="base">
                                        <p:cTn id="21" dur="500" fill="hold"/>
                                        <p:tgtEl>
                                          <p:spTgt spid="31748"/>
                                        </p:tgtEl>
                                        <p:attrNameLst>
                                          <p:attrName>ppt_x</p:attrName>
                                        </p:attrNameLst>
                                      </p:cBhvr>
                                      <p:tavLst>
                                        <p:tav tm="0">
                                          <p:val>
                                            <p:strVal val="#ppt_x"/>
                                          </p:val>
                                        </p:tav>
                                        <p:tav tm="100000">
                                          <p:val>
                                            <p:strVal val="#ppt_x"/>
                                          </p:val>
                                        </p:tav>
                                      </p:tavLst>
                                    </p:anim>
                                    <p:anim calcmode="lin" valueType="num">
                                      <p:cBhvr additive="base">
                                        <p:cTn id="22"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49155"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3EF8DE1-2796-44BA-83D1-7BBF7C4054AC}" type="slidenum">
              <a:rPr lang="en-US" sz="1200">
                <a:solidFill>
                  <a:schemeClr val="tx1">
                    <a:tint val="75000"/>
                  </a:schemeClr>
                </a:solidFill>
                <a:latin typeface="+mn-lt"/>
              </a:rPr>
              <a:pPr algn="r" fontAlgn="auto">
                <a:spcBef>
                  <a:spcPts val="0"/>
                </a:spcBef>
                <a:spcAft>
                  <a:spcPts val="0"/>
                </a:spcAft>
                <a:defRPr/>
              </a:pPr>
              <a:t>14</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427718" y="1359581"/>
            <a:ext cx="8229600" cy="5070247"/>
          </a:xfrm>
        </p:spPr>
        <p:txBody>
          <a:bodyPr/>
          <a:lstStyle/>
          <a:p>
            <a:pPr>
              <a:buNone/>
            </a:pPr>
            <a:r>
              <a:rPr lang="en-US" sz="2800" b="1" dirty="0" smtClean="0"/>
              <a:t>Conceptual Plan for Downtown</a:t>
            </a:r>
            <a:endParaRPr lang="en-US" sz="2800" dirty="0" smtClean="0"/>
          </a:p>
          <a:p>
            <a:pPr lvl="0"/>
            <a:r>
              <a:rPr lang="en-US" sz="2600" dirty="0" smtClean="0"/>
              <a:t>Expand boundaries of downtown (6</a:t>
            </a:r>
            <a:r>
              <a:rPr lang="en-US" sz="2600" baseline="30000" dirty="0" smtClean="0"/>
              <a:t>th</a:t>
            </a:r>
            <a:r>
              <a:rPr lang="en-US" sz="2600" dirty="0" smtClean="0"/>
              <a:t> to 12</a:t>
            </a:r>
            <a:r>
              <a:rPr lang="en-US" sz="2600" baseline="30000" dirty="0" smtClean="0"/>
              <a:t>th</a:t>
            </a:r>
            <a:r>
              <a:rPr lang="en-US" sz="2600" dirty="0" smtClean="0"/>
              <a:t> Avenue and 123</a:t>
            </a:r>
            <a:r>
              <a:rPr lang="en-US" sz="2600" baseline="30000" dirty="0" smtClean="0"/>
              <a:t>rd</a:t>
            </a:r>
            <a:r>
              <a:rPr lang="en-US" sz="2600" dirty="0" smtClean="0"/>
              <a:t> to 126</a:t>
            </a:r>
            <a:r>
              <a:rPr lang="en-US" sz="2600" baseline="30000" dirty="0" smtClean="0"/>
              <a:t>th</a:t>
            </a:r>
            <a:r>
              <a:rPr lang="en-US" sz="2600" dirty="0" smtClean="0"/>
              <a:t>)</a:t>
            </a:r>
          </a:p>
          <a:p>
            <a:pPr lvl="0"/>
            <a:r>
              <a:rPr lang="en-US" sz="2600" dirty="0" smtClean="0"/>
              <a:t>Make city more </a:t>
            </a:r>
            <a:r>
              <a:rPr lang="en-US" sz="2600" dirty="0" err="1" smtClean="0"/>
              <a:t>walkable</a:t>
            </a:r>
            <a:r>
              <a:rPr lang="en-US" sz="2600" dirty="0" smtClean="0"/>
              <a:t> by offering incentives to build vertically [2 votes]</a:t>
            </a:r>
          </a:p>
          <a:p>
            <a:pPr lvl="0"/>
            <a:r>
              <a:rPr lang="en-US" sz="2600" dirty="0" smtClean="0">
                <a:solidFill>
                  <a:srgbClr val="003399"/>
                </a:solidFill>
              </a:rPr>
              <a:t>Establish a design review board once brand is established [4 votes]</a:t>
            </a:r>
          </a:p>
          <a:p>
            <a:pPr lvl="0"/>
            <a:r>
              <a:rPr lang="en-US" sz="2600" dirty="0" smtClean="0"/>
              <a:t>Add bicycle paths/Identify easements for bicycle paths [1 vote]</a:t>
            </a:r>
          </a:p>
          <a:p>
            <a:pPr lvl="0"/>
            <a:r>
              <a:rPr lang="en-US" sz="2600" dirty="0" smtClean="0"/>
              <a:t>Make 125</a:t>
            </a:r>
            <a:r>
              <a:rPr lang="en-US" sz="2600" baseline="30000" dirty="0" smtClean="0"/>
              <a:t>th</a:t>
            </a:r>
            <a:r>
              <a:rPr lang="en-US" sz="2600" dirty="0" smtClean="0"/>
              <a:t> two-lanes [1 vote]</a:t>
            </a:r>
          </a:p>
          <a:p>
            <a:pPr>
              <a:buNone/>
            </a:pPr>
            <a:endParaRPr lang="en-US" sz="2400" dirty="0" smtClean="0"/>
          </a:p>
          <a:p>
            <a:pPr>
              <a:spcBef>
                <a:spcPct val="0"/>
              </a:spcBef>
            </a:pPr>
            <a:endParaRPr lang="en-US" sz="2400" dirty="0" smtClean="0"/>
          </a:p>
          <a:p>
            <a:endParaRPr lang="en-US" dirty="0" smtClean="0"/>
          </a:p>
        </p:txBody>
      </p:sp>
      <p:sp>
        <p:nvSpPr>
          <p:cNvPr id="49160"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Community Forums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7">
                                            <p:txEl>
                                              <p:pRg st="3" end="3"/>
                                            </p:txEl>
                                          </p:spTgt>
                                        </p:tgtEl>
                                        <p:attrNameLst>
                                          <p:attrName>style.color</p:attrName>
                                        </p:attrNameLst>
                                      </p:cBhvr>
                                      <p:to>
                                        <a:schemeClr val="accent2"/>
                                      </p:to>
                                    </p:animClr>
                                    <p:animClr clrSpc="rgb" dir="cw">
                                      <p:cBhvr>
                                        <p:cTn id="7" dur="100" fill="hold"/>
                                        <p:tgtEl>
                                          <p:spTgt spid="7">
                                            <p:txEl>
                                              <p:pRg st="3" end="3"/>
                                            </p:txEl>
                                          </p:spTgt>
                                        </p:tgtEl>
                                        <p:attrNameLst>
                                          <p:attrName>fillcolor</p:attrName>
                                        </p:attrNameLst>
                                      </p:cBhvr>
                                      <p:to>
                                        <a:schemeClr val="accent2"/>
                                      </p:to>
                                    </p:animClr>
                                    <p:set>
                                      <p:cBhvr>
                                        <p:cTn id="8" dur="100" fill="hold"/>
                                        <p:tgtEl>
                                          <p:spTgt spid="7">
                                            <p:txEl>
                                              <p:pRg st="3" end="3"/>
                                            </p:txEl>
                                          </p:spTgt>
                                        </p:tgtEl>
                                        <p:attrNameLst>
                                          <p:attrName>fill.type</p:attrName>
                                        </p:attrNameLst>
                                      </p:cBhvr>
                                      <p:to>
                                        <p:strVal val="solid"/>
                                      </p:to>
                                    </p:set>
                                    <p:set>
                                      <p:cBhvr>
                                        <p:cTn id="9" dur="100" fill="hold"/>
                                        <p:tgtEl>
                                          <p:spTgt spid="7">
                                            <p:txEl>
                                              <p:pRg st="3" end="3"/>
                                            </p:txEl>
                                          </p:spTgt>
                                        </p:tgtEl>
                                        <p:attrNameLst>
                                          <p:attrName>fill.on</p:attrName>
                                        </p:attrNameLst>
                                      </p:cBhvr>
                                      <p:to>
                                        <p:strVal val="true"/>
                                      </p:to>
                                    </p:set>
                                    <p:animRot by="120000">
                                      <p:cBhvr>
                                        <p:cTn id="10" dur="100" fill="hold">
                                          <p:stCondLst>
                                            <p:cond delay="0"/>
                                          </p:stCondLst>
                                        </p:cTn>
                                        <p:tgtEl>
                                          <p:spTgt spid="7">
                                            <p:txEl>
                                              <p:pRg st="3" end="3"/>
                                            </p:txEl>
                                          </p:spTgt>
                                        </p:tgtEl>
                                        <p:attrNameLst>
                                          <p:attrName>r</p:attrName>
                                        </p:attrNameLst>
                                      </p:cBhvr>
                                    </p:animRot>
                                    <p:animRot by="-240000">
                                      <p:cBhvr>
                                        <p:cTn id="11" dur="200" fill="hold">
                                          <p:stCondLst>
                                            <p:cond delay="200"/>
                                          </p:stCondLst>
                                        </p:cTn>
                                        <p:tgtEl>
                                          <p:spTgt spid="7">
                                            <p:txEl>
                                              <p:pRg st="3" end="3"/>
                                            </p:txEl>
                                          </p:spTgt>
                                        </p:tgtEl>
                                        <p:attrNameLst>
                                          <p:attrName>r</p:attrName>
                                        </p:attrNameLst>
                                      </p:cBhvr>
                                    </p:animRot>
                                    <p:animRot by="240000">
                                      <p:cBhvr>
                                        <p:cTn id="12" dur="200" fill="hold">
                                          <p:stCondLst>
                                            <p:cond delay="400"/>
                                          </p:stCondLst>
                                        </p:cTn>
                                        <p:tgtEl>
                                          <p:spTgt spid="7">
                                            <p:txEl>
                                              <p:pRg st="3" end="3"/>
                                            </p:txEl>
                                          </p:spTgt>
                                        </p:tgtEl>
                                        <p:attrNameLst>
                                          <p:attrName>r</p:attrName>
                                        </p:attrNameLst>
                                      </p:cBhvr>
                                    </p:animRot>
                                    <p:animRot by="-240000">
                                      <p:cBhvr>
                                        <p:cTn id="13" dur="200" fill="hold">
                                          <p:stCondLst>
                                            <p:cond delay="600"/>
                                          </p:stCondLst>
                                        </p:cTn>
                                        <p:tgtEl>
                                          <p:spTgt spid="7">
                                            <p:txEl>
                                              <p:pRg st="3" end="3"/>
                                            </p:txEl>
                                          </p:spTgt>
                                        </p:tgtEl>
                                        <p:attrNameLst>
                                          <p:attrName>r</p:attrName>
                                        </p:attrNameLst>
                                      </p:cBhvr>
                                    </p:animRot>
                                    <p:animRot by="120000">
                                      <p:cBhvr>
                                        <p:cTn id="14" dur="200" fill="hold">
                                          <p:stCondLst>
                                            <p:cond delay="800"/>
                                          </p:stCondLst>
                                        </p:cTn>
                                        <p:tgtEl>
                                          <p:spTgt spid="7">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49155"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3EF8DE1-2796-44BA-83D1-7BBF7C4054AC}" type="slidenum">
              <a:rPr lang="en-US" sz="1200">
                <a:solidFill>
                  <a:schemeClr val="tx1">
                    <a:tint val="75000"/>
                  </a:schemeClr>
                </a:solidFill>
                <a:latin typeface="+mn-lt"/>
              </a:rPr>
              <a:pPr algn="r" fontAlgn="auto">
                <a:spcBef>
                  <a:spcPts val="0"/>
                </a:spcBef>
                <a:spcAft>
                  <a:spcPts val="0"/>
                </a:spcAft>
                <a:defRPr/>
              </a:pPr>
              <a:t>15</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485775" y="1693410"/>
            <a:ext cx="8229600" cy="4692876"/>
          </a:xfrm>
        </p:spPr>
        <p:txBody>
          <a:bodyPr/>
          <a:lstStyle/>
          <a:p>
            <a:pPr>
              <a:buNone/>
            </a:pPr>
            <a:r>
              <a:rPr lang="en-US" sz="2800" b="1" dirty="0" smtClean="0"/>
              <a:t>Conceptual Plan for Downtown</a:t>
            </a:r>
            <a:endParaRPr lang="en-US" sz="2800" dirty="0" smtClean="0"/>
          </a:p>
          <a:p>
            <a:pPr lvl="0"/>
            <a:r>
              <a:rPr lang="en-US" sz="2800" dirty="0" smtClean="0"/>
              <a:t>Add shade trees for walking [2 votes]</a:t>
            </a:r>
          </a:p>
          <a:p>
            <a:pPr lvl="0"/>
            <a:r>
              <a:rPr lang="en-US" sz="2800" dirty="0" smtClean="0">
                <a:solidFill>
                  <a:srgbClr val="003399"/>
                </a:solidFill>
              </a:rPr>
              <a:t>Add public gathering spaces with efficient lighting [4 votes]</a:t>
            </a:r>
          </a:p>
          <a:p>
            <a:pPr lvl="0"/>
            <a:r>
              <a:rPr lang="en-US" sz="2800" dirty="0" smtClean="0"/>
              <a:t>Improve back alleys [1 vote]</a:t>
            </a:r>
          </a:p>
          <a:p>
            <a:pPr lvl="0"/>
            <a:r>
              <a:rPr lang="en-US" sz="2800" dirty="0" smtClean="0"/>
              <a:t>Create pocket parks for kids in walking distance in downtown</a:t>
            </a:r>
          </a:p>
          <a:p>
            <a:pPr lvl="0"/>
            <a:r>
              <a:rPr lang="en-US" sz="2800" dirty="0" smtClean="0"/>
              <a:t>Add street furniture, poles, public places [2 votes]</a:t>
            </a:r>
          </a:p>
          <a:p>
            <a:pPr>
              <a:spcBef>
                <a:spcPct val="0"/>
              </a:spcBef>
            </a:pPr>
            <a:endParaRPr lang="en-US" sz="2400" dirty="0" smtClean="0"/>
          </a:p>
          <a:p>
            <a:pPr>
              <a:spcBef>
                <a:spcPct val="0"/>
              </a:spcBef>
            </a:pPr>
            <a:endParaRPr lang="en-US" sz="2400" dirty="0" smtClean="0"/>
          </a:p>
          <a:p>
            <a:endParaRPr lang="en-US" dirty="0" smtClean="0"/>
          </a:p>
        </p:txBody>
      </p:sp>
      <p:sp>
        <p:nvSpPr>
          <p:cNvPr id="49160"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Community Forums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7">
                                            <p:txEl>
                                              <p:pRg st="2" end="2"/>
                                            </p:txEl>
                                          </p:spTgt>
                                        </p:tgtEl>
                                        <p:attrNameLst>
                                          <p:attrName>style.color</p:attrName>
                                        </p:attrNameLst>
                                      </p:cBhvr>
                                      <p:to>
                                        <a:schemeClr val="accent2"/>
                                      </p:to>
                                    </p:animClr>
                                    <p:animClr clrSpc="rgb" dir="cw">
                                      <p:cBhvr>
                                        <p:cTn id="7" dur="100" fill="hold"/>
                                        <p:tgtEl>
                                          <p:spTgt spid="7">
                                            <p:txEl>
                                              <p:pRg st="2" end="2"/>
                                            </p:txEl>
                                          </p:spTgt>
                                        </p:tgtEl>
                                        <p:attrNameLst>
                                          <p:attrName>fillcolor</p:attrName>
                                        </p:attrNameLst>
                                      </p:cBhvr>
                                      <p:to>
                                        <a:schemeClr val="accent2"/>
                                      </p:to>
                                    </p:animClr>
                                    <p:set>
                                      <p:cBhvr>
                                        <p:cTn id="8" dur="100" fill="hold"/>
                                        <p:tgtEl>
                                          <p:spTgt spid="7">
                                            <p:txEl>
                                              <p:pRg st="2" end="2"/>
                                            </p:txEl>
                                          </p:spTgt>
                                        </p:tgtEl>
                                        <p:attrNameLst>
                                          <p:attrName>fill.type</p:attrName>
                                        </p:attrNameLst>
                                      </p:cBhvr>
                                      <p:to>
                                        <p:strVal val="solid"/>
                                      </p:to>
                                    </p:set>
                                    <p:set>
                                      <p:cBhvr>
                                        <p:cTn id="9" dur="100" fill="hold"/>
                                        <p:tgtEl>
                                          <p:spTgt spid="7">
                                            <p:txEl>
                                              <p:pRg st="2" end="2"/>
                                            </p:txEl>
                                          </p:spTgt>
                                        </p:tgtEl>
                                        <p:attrNameLst>
                                          <p:attrName>fill.on</p:attrName>
                                        </p:attrNameLst>
                                      </p:cBhvr>
                                      <p:to>
                                        <p:strVal val="true"/>
                                      </p:to>
                                    </p:set>
                                    <p:animRot by="120000">
                                      <p:cBhvr>
                                        <p:cTn id="10" dur="100" fill="hold">
                                          <p:stCondLst>
                                            <p:cond delay="0"/>
                                          </p:stCondLst>
                                        </p:cTn>
                                        <p:tgtEl>
                                          <p:spTgt spid="7">
                                            <p:txEl>
                                              <p:pRg st="2" end="2"/>
                                            </p:txEl>
                                          </p:spTgt>
                                        </p:tgtEl>
                                        <p:attrNameLst>
                                          <p:attrName>r</p:attrName>
                                        </p:attrNameLst>
                                      </p:cBhvr>
                                    </p:animRot>
                                    <p:animRot by="-240000">
                                      <p:cBhvr>
                                        <p:cTn id="11" dur="200" fill="hold">
                                          <p:stCondLst>
                                            <p:cond delay="200"/>
                                          </p:stCondLst>
                                        </p:cTn>
                                        <p:tgtEl>
                                          <p:spTgt spid="7">
                                            <p:txEl>
                                              <p:pRg st="2" end="2"/>
                                            </p:txEl>
                                          </p:spTgt>
                                        </p:tgtEl>
                                        <p:attrNameLst>
                                          <p:attrName>r</p:attrName>
                                        </p:attrNameLst>
                                      </p:cBhvr>
                                    </p:animRot>
                                    <p:animRot by="240000">
                                      <p:cBhvr>
                                        <p:cTn id="12" dur="200" fill="hold">
                                          <p:stCondLst>
                                            <p:cond delay="400"/>
                                          </p:stCondLst>
                                        </p:cTn>
                                        <p:tgtEl>
                                          <p:spTgt spid="7">
                                            <p:txEl>
                                              <p:pRg st="2" end="2"/>
                                            </p:txEl>
                                          </p:spTgt>
                                        </p:tgtEl>
                                        <p:attrNameLst>
                                          <p:attrName>r</p:attrName>
                                        </p:attrNameLst>
                                      </p:cBhvr>
                                    </p:animRot>
                                    <p:animRot by="-240000">
                                      <p:cBhvr>
                                        <p:cTn id="13" dur="200" fill="hold">
                                          <p:stCondLst>
                                            <p:cond delay="600"/>
                                          </p:stCondLst>
                                        </p:cTn>
                                        <p:tgtEl>
                                          <p:spTgt spid="7">
                                            <p:txEl>
                                              <p:pRg st="2" end="2"/>
                                            </p:txEl>
                                          </p:spTgt>
                                        </p:tgtEl>
                                        <p:attrNameLst>
                                          <p:attrName>r</p:attrName>
                                        </p:attrNameLst>
                                      </p:cBhvr>
                                    </p:animRot>
                                    <p:animRot by="120000">
                                      <p:cBhvr>
                                        <p:cTn id="14" dur="200" fill="hold">
                                          <p:stCondLst>
                                            <p:cond delay="800"/>
                                          </p:stCondLst>
                                        </p:cTn>
                                        <p:tgtEl>
                                          <p:spTgt spid="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49155"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3EF8DE1-2796-44BA-83D1-7BBF7C4054AC}" type="slidenum">
              <a:rPr lang="en-US" sz="1200">
                <a:solidFill>
                  <a:schemeClr val="tx1">
                    <a:tint val="75000"/>
                  </a:schemeClr>
                </a:solidFill>
                <a:latin typeface="+mn-lt"/>
              </a:rPr>
              <a:pPr algn="r" fontAlgn="auto">
                <a:spcBef>
                  <a:spcPts val="0"/>
                </a:spcBef>
                <a:spcAft>
                  <a:spcPts val="0"/>
                </a:spcAft>
                <a:defRPr/>
              </a:pPr>
              <a:t>16</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355147" y="1257982"/>
            <a:ext cx="8229600" cy="4692876"/>
          </a:xfrm>
        </p:spPr>
        <p:txBody>
          <a:bodyPr/>
          <a:lstStyle/>
          <a:p>
            <a:pPr>
              <a:buNone/>
            </a:pPr>
            <a:r>
              <a:rPr lang="en-US" sz="2800" b="1" dirty="0" smtClean="0"/>
              <a:t>Traffic and Parking</a:t>
            </a:r>
            <a:endParaRPr lang="en-US" sz="2800" dirty="0" smtClean="0"/>
          </a:p>
          <a:p>
            <a:pPr lvl="0"/>
            <a:r>
              <a:rPr lang="en-US" sz="2800" dirty="0" smtClean="0">
                <a:solidFill>
                  <a:srgbClr val="FF0066"/>
                </a:solidFill>
              </a:rPr>
              <a:t>Add parking garages [6 votes]</a:t>
            </a:r>
          </a:p>
          <a:p>
            <a:pPr lvl="0"/>
            <a:r>
              <a:rPr lang="en-US" sz="2800" dirty="0" smtClean="0"/>
              <a:t>Add left/right turn lanes [1 vote]</a:t>
            </a:r>
          </a:p>
          <a:p>
            <a:pPr lvl="0"/>
            <a:r>
              <a:rPr lang="en-US" sz="2800" dirty="0" smtClean="0"/>
              <a:t>Add traffic signs</a:t>
            </a:r>
          </a:p>
          <a:p>
            <a:pPr lvl="0"/>
            <a:r>
              <a:rPr lang="en-US" sz="2800" dirty="0" smtClean="0"/>
              <a:t>Identify downtown bypass for thru-traffic [2 votes]</a:t>
            </a:r>
          </a:p>
          <a:p>
            <a:pPr lvl="0"/>
            <a:r>
              <a:rPr lang="en-US" sz="2800" dirty="0" smtClean="0"/>
              <a:t>Address traffic at the Five-Points intersection (Dixie/125</a:t>
            </a:r>
            <a:r>
              <a:rPr lang="en-US" sz="2800" baseline="30000" dirty="0" smtClean="0"/>
              <a:t>th</a:t>
            </a:r>
            <a:r>
              <a:rPr lang="en-US" sz="2800" dirty="0" smtClean="0"/>
              <a:t> Street)</a:t>
            </a:r>
          </a:p>
          <a:p>
            <a:pPr lvl="0"/>
            <a:r>
              <a:rPr lang="en-US" sz="2800" dirty="0" smtClean="0">
                <a:solidFill>
                  <a:srgbClr val="003399"/>
                </a:solidFill>
              </a:rPr>
              <a:t>Use a trolley to incorporate FEC station development to downtown [4 votes}</a:t>
            </a:r>
          </a:p>
          <a:p>
            <a:pPr lvl="0">
              <a:buNone/>
            </a:pPr>
            <a:endParaRPr lang="en-US" sz="2800" dirty="0" smtClean="0"/>
          </a:p>
          <a:p>
            <a:pPr>
              <a:spcBef>
                <a:spcPct val="0"/>
              </a:spcBef>
            </a:pPr>
            <a:endParaRPr lang="en-US" sz="2400" dirty="0" smtClean="0"/>
          </a:p>
          <a:p>
            <a:pPr>
              <a:spcBef>
                <a:spcPct val="0"/>
              </a:spcBef>
            </a:pPr>
            <a:endParaRPr lang="en-US" sz="2400" dirty="0" smtClean="0"/>
          </a:p>
          <a:p>
            <a:endParaRPr lang="en-US" dirty="0" smtClean="0"/>
          </a:p>
        </p:txBody>
      </p:sp>
      <p:sp>
        <p:nvSpPr>
          <p:cNvPr id="49160"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Community Forums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Clr clrSpc="rgb" dir="cw">
                                      <p:cBhvr override="childStyle">
                                        <p:cTn id="10" dur="100" fill="hold"/>
                                        <p:tgtEl>
                                          <p:spTgt spid="7">
                                            <p:txEl>
                                              <p:pRg st="6" end="6"/>
                                            </p:txEl>
                                          </p:spTgt>
                                        </p:tgtEl>
                                        <p:attrNameLst>
                                          <p:attrName>style.color</p:attrName>
                                        </p:attrNameLst>
                                      </p:cBhvr>
                                      <p:to>
                                        <a:schemeClr val="accent2"/>
                                      </p:to>
                                    </p:animClr>
                                    <p:animClr clrSpc="rgb" dir="cw">
                                      <p:cBhvr>
                                        <p:cTn id="11" dur="100" fill="hold"/>
                                        <p:tgtEl>
                                          <p:spTgt spid="7">
                                            <p:txEl>
                                              <p:pRg st="6" end="6"/>
                                            </p:txEl>
                                          </p:spTgt>
                                        </p:tgtEl>
                                        <p:attrNameLst>
                                          <p:attrName>fillcolor</p:attrName>
                                        </p:attrNameLst>
                                      </p:cBhvr>
                                      <p:to>
                                        <a:schemeClr val="accent2"/>
                                      </p:to>
                                    </p:animClr>
                                    <p:set>
                                      <p:cBhvr>
                                        <p:cTn id="12" dur="100" fill="hold"/>
                                        <p:tgtEl>
                                          <p:spTgt spid="7">
                                            <p:txEl>
                                              <p:pRg st="6" end="6"/>
                                            </p:txEl>
                                          </p:spTgt>
                                        </p:tgtEl>
                                        <p:attrNameLst>
                                          <p:attrName>fill.type</p:attrName>
                                        </p:attrNameLst>
                                      </p:cBhvr>
                                      <p:to>
                                        <p:strVal val="solid"/>
                                      </p:to>
                                    </p:set>
                                    <p:set>
                                      <p:cBhvr>
                                        <p:cTn id="13" dur="100" fill="hold"/>
                                        <p:tgtEl>
                                          <p:spTgt spid="7">
                                            <p:txEl>
                                              <p:pRg st="6" end="6"/>
                                            </p:txEl>
                                          </p:spTgt>
                                        </p:tgtEl>
                                        <p:attrNameLst>
                                          <p:attrName>fill.on</p:attrName>
                                        </p:attrNameLst>
                                      </p:cBhvr>
                                      <p:to>
                                        <p:strVal val="true"/>
                                      </p:to>
                                    </p:set>
                                    <p:animRot by="120000">
                                      <p:cBhvr>
                                        <p:cTn id="14" dur="100" fill="hold">
                                          <p:stCondLst>
                                            <p:cond delay="0"/>
                                          </p:stCondLst>
                                        </p:cTn>
                                        <p:tgtEl>
                                          <p:spTgt spid="7">
                                            <p:txEl>
                                              <p:pRg st="6" end="6"/>
                                            </p:txEl>
                                          </p:spTgt>
                                        </p:tgtEl>
                                        <p:attrNameLst>
                                          <p:attrName>r</p:attrName>
                                        </p:attrNameLst>
                                      </p:cBhvr>
                                    </p:animRot>
                                    <p:animRot by="-240000">
                                      <p:cBhvr>
                                        <p:cTn id="15" dur="200" fill="hold">
                                          <p:stCondLst>
                                            <p:cond delay="200"/>
                                          </p:stCondLst>
                                        </p:cTn>
                                        <p:tgtEl>
                                          <p:spTgt spid="7">
                                            <p:txEl>
                                              <p:pRg st="6" end="6"/>
                                            </p:txEl>
                                          </p:spTgt>
                                        </p:tgtEl>
                                        <p:attrNameLst>
                                          <p:attrName>r</p:attrName>
                                        </p:attrNameLst>
                                      </p:cBhvr>
                                    </p:animRot>
                                    <p:animRot by="240000">
                                      <p:cBhvr>
                                        <p:cTn id="16" dur="200" fill="hold">
                                          <p:stCondLst>
                                            <p:cond delay="400"/>
                                          </p:stCondLst>
                                        </p:cTn>
                                        <p:tgtEl>
                                          <p:spTgt spid="7">
                                            <p:txEl>
                                              <p:pRg st="6" end="6"/>
                                            </p:txEl>
                                          </p:spTgt>
                                        </p:tgtEl>
                                        <p:attrNameLst>
                                          <p:attrName>r</p:attrName>
                                        </p:attrNameLst>
                                      </p:cBhvr>
                                    </p:animRot>
                                    <p:animRot by="-240000">
                                      <p:cBhvr>
                                        <p:cTn id="17" dur="200" fill="hold">
                                          <p:stCondLst>
                                            <p:cond delay="600"/>
                                          </p:stCondLst>
                                        </p:cTn>
                                        <p:tgtEl>
                                          <p:spTgt spid="7">
                                            <p:txEl>
                                              <p:pRg st="6" end="6"/>
                                            </p:txEl>
                                          </p:spTgt>
                                        </p:tgtEl>
                                        <p:attrNameLst>
                                          <p:attrName>r</p:attrName>
                                        </p:attrNameLst>
                                      </p:cBhvr>
                                    </p:animRot>
                                    <p:animRot by="120000">
                                      <p:cBhvr>
                                        <p:cTn id="18" dur="200" fill="hold">
                                          <p:stCondLst>
                                            <p:cond delay="800"/>
                                          </p:stCondLst>
                                        </p:cTn>
                                        <p:tgtEl>
                                          <p:spTgt spid="7">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49155"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3EF8DE1-2796-44BA-83D1-7BBF7C4054AC}" type="slidenum">
              <a:rPr lang="en-US" sz="1200">
                <a:solidFill>
                  <a:schemeClr val="tx1">
                    <a:tint val="75000"/>
                  </a:schemeClr>
                </a:solidFill>
                <a:latin typeface="+mn-lt"/>
              </a:rPr>
              <a:pPr algn="r" fontAlgn="auto">
                <a:spcBef>
                  <a:spcPts val="0"/>
                </a:spcBef>
                <a:spcAft>
                  <a:spcPts val="0"/>
                </a:spcAft>
                <a:defRPr/>
              </a:pPr>
              <a:t>17</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398689" y="1257982"/>
            <a:ext cx="8229600" cy="4692876"/>
          </a:xfrm>
        </p:spPr>
        <p:txBody>
          <a:bodyPr/>
          <a:lstStyle/>
          <a:p>
            <a:pPr>
              <a:buNone/>
            </a:pPr>
            <a:r>
              <a:rPr lang="en-US" sz="2800" b="1" dirty="0" smtClean="0"/>
              <a:t>Traffic and Parking</a:t>
            </a:r>
            <a:endParaRPr lang="en-US" sz="2800" dirty="0" smtClean="0"/>
          </a:p>
          <a:p>
            <a:pPr lvl="0"/>
            <a:r>
              <a:rPr lang="en-US" sz="2800" dirty="0" smtClean="0"/>
              <a:t>Coordinate with upcoming I-95 Master Plan</a:t>
            </a:r>
          </a:p>
          <a:p>
            <a:pPr lvl="0"/>
            <a:r>
              <a:rPr lang="en-US" sz="2800" dirty="0" smtClean="0">
                <a:solidFill>
                  <a:srgbClr val="7030A0"/>
                </a:solidFill>
              </a:rPr>
              <a:t>Separate bicycle paths; not shared by cars [3 votes]</a:t>
            </a:r>
          </a:p>
          <a:p>
            <a:pPr lvl="0"/>
            <a:r>
              <a:rPr lang="en-US" sz="2800" dirty="0" smtClean="0"/>
              <a:t>The Comprehensive Plan (city’s blueprint) should capture architectural and streetscapes and require future development to utilize transit [1 vote]</a:t>
            </a:r>
          </a:p>
          <a:p>
            <a:pPr>
              <a:spcBef>
                <a:spcPct val="0"/>
              </a:spcBef>
            </a:pPr>
            <a:endParaRPr lang="en-US" sz="2400" dirty="0" smtClean="0"/>
          </a:p>
          <a:p>
            <a:pPr>
              <a:spcBef>
                <a:spcPct val="0"/>
              </a:spcBef>
            </a:pPr>
            <a:endParaRPr lang="en-US" sz="2400" dirty="0" smtClean="0"/>
          </a:p>
          <a:p>
            <a:endParaRPr lang="en-US" dirty="0" smtClean="0"/>
          </a:p>
        </p:txBody>
      </p:sp>
      <p:sp>
        <p:nvSpPr>
          <p:cNvPr id="49160"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Community Forums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7">
                                            <p:txEl>
                                              <p:pRg st="2" end="2"/>
                                            </p:txEl>
                                          </p:spTgt>
                                        </p:tgtEl>
                                      </p:cBhvr>
                                      <p:to x="80000" y="100000"/>
                                    </p:animScale>
                                    <p:anim by="(#ppt_w*0.10)" calcmode="lin" valueType="num">
                                      <p:cBhvr>
                                        <p:cTn id="7" dur="250" autoRev="1" fill="hold">
                                          <p:stCondLst>
                                            <p:cond delay="0"/>
                                          </p:stCondLst>
                                        </p:cTn>
                                        <p:tgtEl>
                                          <p:spTgt spid="7">
                                            <p:txEl>
                                              <p:pRg st="2" end="2"/>
                                            </p:txEl>
                                          </p:spTgt>
                                        </p:tgtEl>
                                        <p:attrNameLst>
                                          <p:attrName>ppt_x</p:attrName>
                                        </p:attrNameLst>
                                      </p:cBhvr>
                                    </p:anim>
                                    <p:anim by="(-#ppt_w*0.10)" calcmode="lin" valueType="num">
                                      <p:cBhvr>
                                        <p:cTn id="8" dur="250" autoRev="1" fill="hold">
                                          <p:stCondLst>
                                            <p:cond delay="0"/>
                                          </p:stCondLst>
                                        </p:cTn>
                                        <p:tgtEl>
                                          <p:spTgt spid="7">
                                            <p:txEl>
                                              <p:pRg st="2" end="2"/>
                                            </p:txEl>
                                          </p:spTgt>
                                        </p:tgtEl>
                                        <p:attrNameLst>
                                          <p:attrName>ppt_y</p:attrName>
                                        </p:attrNameLst>
                                      </p:cBhvr>
                                    </p:anim>
                                    <p:animRot by="-480000">
                                      <p:cBhvr>
                                        <p:cTn id="9" dur="250" autoRev="1" fill="hold">
                                          <p:stCondLst>
                                            <p:cond delay="0"/>
                                          </p:stCondLst>
                                        </p:cTn>
                                        <p:tgtEl>
                                          <p:spTgt spid="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49155"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3EF8DE1-2796-44BA-83D1-7BBF7C4054AC}" type="slidenum">
              <a:rPr lang="en-US" sz="1200">
                <a:solidFill>
                  <a:schemeClr val="tx1">
                    <a:tint val="75000"/>
                  </a:schemeClr>
                </a:solidFill>
                <a:latin typeface="+mn-lt"/>
              </a:rPr>
              <a:pPr algn="r" fontAlgn="auto">
                <a:spcBef>
                  <a:spcPts val="0"/>
                </a:spcBef>
                <a:spcAft>
                  <a:spcPts val="0"/>
                </a:spcAft>
                <a:defRPr/>
              </a:pPr>
              <a:t>18</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398689" y="1257982"/>
            <a:ext cx="8229600" cy="4692876"/>
          </a:xfrm>
        </p:spPr>
        <p:txBody>
          <a:bodyPr/>
          <a:lstStyle/>
          <a:p>
            <a:pPr>
              <a:buNone/>
            </a:pPr>
            <a:r>
              <a:rPr lang="en-US" sz="2800" b="1" dirty="0" smtClean="0"/>
              <a:t>Creating Economic Opportunities and Incentives</a:t>
            </a:r>
            <a:endParaRPr lang="en-US" sz="2800" dirty="0" smtClean="0"/>
          </a:p>
          <a:p>
            <a:pPr lvl="0"/>
            <a:r>
              <a:rPr lang="en-US" sz="2800" dirty="0" smtClean="0"/>
              <a:t>Provide economic incentives for new businesses [2 votes]</a:t>
            </a:r>
          </a:p>
          <a:p>
            <a:pPr lvl="0"/>
            <a:r>
              <a:rPr lang="en-US" sz="2800" dirty="0" smtClean="0">
                <a:solidFill>
                  <a:srgbClr val="003399"/>
                </a:solidFill>
              </a:rPr>
              <a:t>Capitalize on existing antique and art retail [4 votes]</a:t>
            </a:r>
          </a:p>
          <a:p>
            <a:pPr lvl="0"/>
            <a:r>
              <a:rPr lang="en-US" sz="2800" dirty="0" smtClean="0"/>
              <a:t>Eliminate Industrial zoning [2 votes]</a:t>
            </a:r>
          </a:p>
          <a:p>
            <a:pPr>
              <a:buNone/>
            </a:pPr>
            <a:r>
              <a:rPr lang="en-US" sz="2800" b="1" dirty="0" smtClean="0"/>
              <a:t>Partnering with Universities and Nonprofits</a:t>
            </a:r>
            <a:endParaRPr lang="en-US" sz="2800" dirty="0" smtClean="0"/>
          </a:p>
          <a:p>
            <a:pPr lvl="0"/>
            <a:r>
              <a:rPr lang="en-US" sz="2800" dirty="0" smtClean="0">
                <a:solidFill>
                  <a:srgbClr val="7030A0"/>
                </a:solidFill>
              </a:rPr>
              <a:t>Open restaurants as incubators in partnership with universities [3 votes]</a:t>
            </a:r>
          </a:p>
          <a:p>
            <a:pPr lvl="0"/>
            <a:r>
              <a:rPr lang="en-US" sz="2800" dirty="0" smtClean="0"/>
              <a:t>Assist homeowner and businesses with a façade/paint program [2 votes]</a:t>
            </a:r>
          </a:p>
          <a:p>
            <a:pPr>
              <a:spcBef>
                <a:spcPct val="0"/>
              </a:spcBef>
            </a:pPr>
            <a:endParaRPr lang="en-US" sz="2400" dirty="0" smtClean="0"/>
          </a:p>
          <a:p>
            <a:pPr>
              <a:spcBef>
                <a:spcPct val="0"/>
              </a:spcBef>
            </a:pPr>
            <a:endParaRPr lang="en-US" sz="2400" dirty="0" smtClean="0"/>
          </a:p>
          <a:p>
            <a:endParaRPr lang="en-US" dirty="0" smtClean="0"/>
          </a:p>
        </p:txBody>
      </p:sp>
      <p:sp>
        <p:nvSpPr>
          <p:cNvPr id="49160"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Community Forums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7">
                                            <p:txEl>
                                              <p:pRg st="2" end="2"/>
                                            </p:txEl>
                                          </p:spTgt>
                                        </p:tgtEl>
                                        <p:attrNameLst>
                                          <p:attrName>style.color</p:attrName>
                                        </p:attrNameLst>
                                      </p:cBhvr>
                                      <p:to>
                                        <a:schemeClr val="accent2"/>
                                      </p:to>
                                    </p:animClr>
                                    <p:animClr clrSpc="rgb" dir="cw">
                                      <p:cBhvr>
                                        <p:cTn id="7" dur="100" fill="hold"/>
                                        <p:tgtEl>
                                          <p:spTgt spid="7">
                                            <p:txEl>
                                              <p:pRg st="2" end="2"/>
                                            </p:txEl>
                                          </p:spTgt>
                                        </p:tgtEl>
                                        <p:attrNameLst>
                                          <p:attrName>fillcolor</p:attrName>
                                        </p:attrNameLst>
                                      </p:cBhvr>
                                      <p:to>
                                        <a:schemeClr val="accent2"/>
                                      </p:to>
                                    </p:animClr>
                                    <p:set>
                                      <p:cBhvr>
                                        <p:cTn id="8" dur="100" fill="hold"/>
                                        <p:tgtEl>
                                          <p:spTgt spid="7">
                                            <p:txEl>
                                              <p:pRg st="2" end="2"/>
                                            </p:txEl>
                                          </p:spTgt>
                                        </p:tgtEl>
                                        <p:attrNameLst>
                                          <p:attrName>fill.type</p:attrName>
                                        </p:attrNameLst>
                                      </p:cBhvr>
                                      <p:to>
                                        <p:strVal val="solid"/>
                                      </p:to>
                                    </p:set>
                                    <p:set>
                                      <p:cBhvr>
                                        <p:cTn id="9" dur="100" fill="hold"/>
                                        <p:tgtEl>
                                          <p:spTgt spid="7">
                                            <p:txEl>
                                              <p:pRg st="2" end="2"/>
                                            </p:txEl>
                                          </p:spTgt>
                                        </p:tgtEl>
                                        <p:attrNameLst>
                                          <p:attrName>fill.on</p:attrName>
                                        </p:attrNameLst>
                                      </p:cBhvr>
                                      <p:to>
                                        <p:strVal val="true"/>
                                      </p:to>
                                    </p:set>
                                    <p:animRot by="120000">
                                      <p:cBhvr>
                                        <p:cTn id="10" dur="100" fill="hold">
                                          <p:stCondLst>
                                            <p:cond delay="0"/>
                                          </p:stCondLst>
                                        </p:cTn>
                                        <p:tgtEl>
                                          <p:spTgt spid="7">
                                            <p:txEl>
                                              <p:pRg st="2" end="2"/>
                                            </p:txEl>
                                          </p:spTgt>
                                        </p:tgtEl>
                                        <p:attrNameLst>
                                          <p:attrName>r</p:attrName>
                                        </p:attrNameLst>
                                      </p:cBhvr>
                                    </p:animRot>
                                    <p:animRot by="-240000">
                                      <p:cBhvr>
                                        <p:cTn id="11" dur="200" fill="hold">
                                          <p:stCondLst>
                                            <p:cond delay="200"/>
                                          </p:stCondLst>
                                        </p:cTn>
                                        <p:tgtEl>
                                          <p:spTgt spid="7">
                                            <p:txEl>
                                              <p:pRg st="2" end="2"/>
                                            </p:txEl>
                                          </p:spTgt>
                                        </p:tgtEl>
                                        <p:attrNameLst>
                                          <p:attrName>r</p:attrName>
                                        </p:attrNameLst>
                                      </p:cBhvr>
                                    </p:animRot>
                                    <p:animRot by="240000">
                                      <p:cBhvr>
                                        <p:cTn id="12" dur="200" fill="hold">
                                          <p:stCondLst>
                                            <p:cond delay="400"/>
                                          </p:stCondLst>
                                        </p:cTn>
                                        <p:tgtEl>
                                          <p:spTgt spid="7">
                                            <p:txEl>
                                              <p:pRg st="2" end="2"/>
                                            </p:txEl>
                                          </p:spTgt>
                                        </p:tgtEl>
                                        <p:attrNameLst>
                                          <p:attrName>r</p:attrName>
                                        </p:attrNameLst>
                                      </p:cBhvr>
                                    </p:animRot>
                                    <p:animRot by="-240000">
                                      <p:cBhvr>
                                        <p:cTn id="13" dur="200" fill="hold">
                                          <p:stCondLst>
                                            <p:cond delay="600"/>
                                          </p:stCondLst>
                                        </p:cTn>
                                        <p:tgtEl>
                                          <p:spTgt spid="7">
                                            <p:txEl>
                                              <p:pRg st="2" end="2"/>
                                            </p:txEl>
                                          </p:spTgt>
                                        </p:tgtEl>
                                        <p:attrNameLst>
                                          <p:attrName>r</p:attrName>
                                        </p:attrNameLst>
                                      </p:cBhvr>
                                    </p:animRot>
                                    <p:animRot by="120000">
                                      <p:cBhvr>
                                        <p:cTn id="14" dur="200" fill="hold">
                                          <p:stCondLst>
                                            <p:cond delay="800"/>
                                          </p:stCondLst>
                                        </p:cTn>
                                        <p:tgtEl>
                                          <p:spTgt spid="7">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6" presetClass="emph" presetSubtype="0" fill="hold" nodeType="clickEffect">
                                  <p:stCondLst>
                                    <p:cond delay="0"/>
                                  </p:stCondLst>
                                  <p:iterate type="lt">
                                    <p:tmPct val="10000"/>
                                  </p:iterate>
                                  <p:childTnLst>
                                    <p:animScale>
                                      <p:cBhvr>
                                        <p:cTn id="18" dur="250" autoRev="1" fill="hold">
                                          <p:stCondLst>
                                            <p:cond delay="0"/>
                                          </p:stCondLst>
                                        </p:cTn>
                                        <p:tgtEl>
                                          <p:spTgt spid="7">
                                            <p:txEl>
                                              <p:pRg st="5" end="5"/>
                                            </p:txEl>
                                          </p:spTgt>
                                        </p:tgtEl>
                                      </p:cBhvr>
                                      <p:to x="80000" y="100000"/>
                                    </p:animScale>
                                    <p:anim by="(#ppt_w*0.10)" calcmode="lin" valueType="num">
                                      <p:cBhvr>
                                        <p:cTn id="19" dur="250" autoRev="1" fill="hold">
                                          <p:stCondLst>
                                            <p:cond delay="0"/>
                                          </p:stCondLst>
                                        </p:cTn>
                                        <p:tgtEl>
                                          <p:spTgt spid="7">
                                            <p:txEl>
                                              <p:pRg st="5" end="5"/>
                                            </p:txEl>
                                          </p:spTgt>
                                        </p:tgtEl>
                                        <p:attrNameLst>
                                          <p:attrName>ppt_x</p:attrName>
                                        </p:attrNameLst>
                                      </p:cBhvr>
                                    </p:anim>
                                    <p:anim by="(-#ppt_w*0.10)" calcmode="lin" valueType="num">
                                      <p:cBhvr>
                                        <p:cTn id="20" dur="250" autoRev="1" fill="hold">
                                          <p:stCondLst>
                                            <p:cond delay="0"/>
                                          </p:stCondLst>
                                        </p:cTn>
                                        <p:tgtEl>
                                          <p:spTgt spid="7">
                                            <p:txEl>
                                              <p:pRg st="5" end="5"/>
                                            </p:txEl>
                                          </p:spTgt>
                                        </p:tgtEl>
                                        <p:attrNameLst>
                                          <p:attrName>ppt_y</p:attrName>
                                        </p:attrNameLst>
                                      </p:cBhvr>
                                    </p:anim>
                                    <p:animRot by="-480000">
                                      <p:cBhvr>
                                        <p:cTn id="21" dur="250" autoRev="1" fill="hold">
                                          <p:stCondLst>
                                            <p:cond delay="0"/>
                                          </p:stCondLst>
                                        </p:cTn>
                                        <p:tgtEl>
                                          <p:spTgt spid="7">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49155"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3EF8DE1-2796-44BA-83D1-7BBF7C4054AC}" type="slidenum">
              <a:rPr lang="en-US" sz="1200">
                <a:solidFill>
                  <a:schemeClr val="tx1">
                    <a:tint val="75000"/>
                  </a:schemeClr>
                </a:solidFill>
                <a:latin typeface="+mn-lt"/>
              </a:rPr>
              <a:pPr algn="r" fontAlgn="auto">
                <a:spcBef>
                  <a:spcPts val="0"/>
                </a:spcBef>
                <a:spcAft>
                  <a:spcPts val="0"/>
                </a:spcAft>
                <a:defRPr/>
              </a:pPr>
              <a:t>19</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398689" y="1257982"/>
            <a:ext cx="8229600" cy="4692876"/>
          </a:xfrm>
        </p:spPr>
        <p:txBody>
          <a:bodyPr/>
          <a:lstStyle/>
          <a:p>
            <a:pPr>
              <a:buNone/>
            </a:pPr>
            <a:r>
              <a:rPr lang="en-US" sz="2800" b="1" dirty="0" smtClean="0"/>
              <a:t>Attracting Visitors, New Residents, and Businesses</a:t>
            </a:r>
            <a:endParaRPr lang="en-US" sz="2800" dirty="0" smtClean="0"/>
          </a:p>
          <a:p>
            <a:pPr lvl="0"/>
            <a:r>
              <a:rPr lang="en-US" sz="2800" dirty="0" smtClean="0"/>
              <a:t>Create monthly social mixers</a:t>
            </a:r>
          </a:p>
          <a:p>
            <a:pPr lvl="0"/>
            <a:r>
              <a:rPr lang="en-US" sz="2800" dirty="0" smtClean="0">
                <a:solidFill>
                  <a:srgbClr val="7030A0"/>
                </a:solidFill>
              </a:rPr>
              <a:t>Advertise local and social events [3 votes]</a:t>
            </a:r>
          </a:p>
          <a:p>
            <a:pPr lvl="0"/>
            <a:r>
              <a:rPr lang="en-US" sz="2800" dirty="0" smtClean="0"/>
              <a:t>Increase the number of after 5 PM activities [2 votes]</a:t>
            </a:r>
          </a:p>
          <a:p>
            <a:pPr lvl="0"/>
            <a:r>
              <a:rPr lang="en-US" sz="2800" dirty="0" smtClean="0"/>
              <a:t>Add apartments and residential downtown [2 votes]</a:t>
            </a:r>
          </a:p>
          <a:p>
            <a:pPr lvl="0"/>
            <a:r>
              <a:rPr lang="en-US" sz="2800" dirty="0" smtClean="0"/>
              <a:t>Create a brand for North Miami/Use </a:t>
            </a:r>
            <a:r>
              <a:rPr lang="en-US" sz="2800" dirty="0" err="1" smtClean="0"/>
              <a:t>NoMi</a:t>
            </a:r>
            <a:r>
              <a:rPr lang="en-US" sz="2800" dirty="0" smtClean="0"/>
              <a:t>, which is “Know Us”, as the city’s brand [2 votes]</a:t>
            </a:r>
          </a:p>
          <a:p>
            <a:pPr lvl="0"/>
            <a:r>
              <a:rPr lang="en-US" sz="2800" dirty="0" smtClean="0"/>
              <a:t>Close downtown street(s) three or four times per year for fairs.  This should be advertised.</a:t>
            </a:r>
          </a:p>
          <a:p>
            <a:pPr>
              <a:spcBef>
                <a:spcPct val="0"/>
              </a:spcBef>
              <a:buNone/>
            </a:pPr>
            <a:endParaRPr lang="en-US" sz="2400" dirty="0" smtClean="0"/>
          </a:p>
          <a:p>
            <a:pPr>
              <a:spcBef>
                <a:spcPct val="0"/>
              </a:spcBef>
            </a:pPr>
            <a:endParaRPr lang="en-US" sz="2400" dirty="0" smtClean="0"/>
          </a:p>
          <a:p>
            <a:endParaRPr lang="en-US" dirty="0" smtClean="0"/>
          </a:p>
        </p:txBody>
      </p:sp>
      <p:sp>
        <p:nvSpPr>
          <p:cNvPr id="49160"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Community Forums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7">
                                            <p:txEl>
                                              <p:pRg st="2" end="2"/>
                                            </p:txEl>
                                          </p:spTgt>
                                        </p:tgtEl>
                                      </p:cBhvr>
                                      <p:to x="80000" y="100000"/>
                                    </p:animScale>
                                    <p:anim by="(#ppt_w*0.10)" calcmode="lin" valueType="num">
                                      <p:cBhvr>
                                        <p:cTn id="7" dur="250" autoRev="1" fill="hold">
                                          <p:stCondLst>
                                            <p:cond delay="0"/>
                                          </p:stCondLst>
                                        </p:cTn>
                                        <p:tgtEl>
                                          <p:spTgt spid="7">
                                            <p:txEl>
                                              <p:pRg st="2" end="2"/>
                                            </p:txEl>
                                          </p:spTgt>
                                        </p:tgtEl>
                                        <p:attrNameLst>
                                          <p:attrName>ppt_x</p:attrName>
                                        </p:attrNameLst>
                                      </p:cBhvr>
                                    </p:anim>
                                    <p:anim by="(-#ppt_w*0.10)" calcmode="lin" valueType="num">
                                      <p:cBhvr>
                                        <p:cTn id="8" dur="250" autoRev="1" fill="hold">
                                          <p:stCondLst>
                                            <p:cond delay="0"/>
                                          </p:stCondLst>
                                        </p:cTn>
                                        <p:tgtEl>
                                          <p:spTgt spid="7">
                                            <p:txEl>
                                              <p:pRg st="2" end="2"/>
                                            </p:txEl>
                                          </p:spTgt>
                                        </p:tgtEl>
                                        <p:attrNameLst>
                                          <p:attrName>ppt_y</p:attrName>
                                        </p:attrNameLst>
                                      </p:cBhvr>
                                    </p:anim>
                                    <p:animRot by="-480000">
                                      <p:cBhvr>
                                        <p:cTn id="9" dur="250" autoRev="1" fill="hold">
                                          <p:stCondLst>
                                            <p:cond delay="0"/>
                                          </p:stCondLst>
                                        </p:cTn>
                                        <p:tgtEl>
                                          <p:spTgt spid="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2000" b="-2000"/>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233488"/>
            <a:ext cx="8897937" cy="461962"/>
          </a:xfrm>
          <a:prstGeom prst="rect">
            <a:avLst/>
          </a:prstGeom>
          <a:noFill/>
          <a:ln w="9525">
            <a:noFill/>
            <a:miter lim="800000"/>
            <a:headEnd/>
            <a:tailEnd/>
          </a:ln>
        </p:spPr>
        <p:txBody>
          <a:bodyPr anchor="ctr"/>
          <a:lstStyle/>
          <a:p>
            <a:pPr eaLnBrk="0" hangingPunct="0"/>
            <a:r>
              <a:rPr lang="en-US" sz="3200" b="1">
                <a:latin typeface="Calibri" pitchFamily="34" charset="0"/>
              </a:rPr>
              <a:t>Genesis:</a:t>
            </a:r>
          </a:p>
        </p:txBody>
      </p:sp>
      <p:sp>
        <p:nvSpPr>
          <p:cNvPr id="18435"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a:spLocks noGrp="1"/>
          </p:cNvSpPr>
          <p:nvPr>
            <p:ph type="sldNum" sz="quarter" idx="12"/>
          </p:nvPr>
        </p:nvSpPr>
        <p:spPr/>
        <p:txBody>
          <a:bodyPr/>
          <a:lstStyle/>
          <a:p>
            <a:pPr>
              <a:defRPr/>
            </a:pPr>
            <a:fld id="{6D557F4E-44D0-435A-B35D-124266B56A80}" type="slidenum">
              <a:rPr lang="en-US" smtClean="0"/>
              <a:pPr>
                <a:defRPr/>
              </a:pPr>
              <a:t>2</a:t>
            </a:fld>
            <a:endParaRPr lang="en-US" dirty="0"/>
          </a:p>
        </p:txBody>
      </p:sp>
      <p:sp>
        <p:nvSpPr>
          <p:cNvPr id="7" name="Content Placeholder 4"/>
          <p:cNvSpPr>
            <a:spLocks noGrp="1"/>
          </p:cNvSpPr>
          <p:nvPr>
            <p:ph idx="1"/>
          </p:nvPr>
        </p:nvSpPr>
        <p:spPr>
          <a:xfrm>
            <a:off x="355600" y="1727200"/>
            <a:ext cx="8229600" cy="4525963"/>
          </a:xfrm>
        </p:spPr>
        <p:txBody>
          <a:bodyPr/>
          <a:lstStyle/>
          <a:p>
            <a:pPr marL="0" indent="0" algn="just">
              <a:tabLst>
                <a:tab pos="465138" algn="l"/>
              </a:tabLst>
            </a:pPr>
            <a:r>
              <a:rPr lang="en-US" sz="2800" smtClean="0"/>
              <a:t> November 2012, City engaged K&amp;S to:</a:t>
            </a:r>
          </a:p>
          <a:p>
            <a:pPr lvl="1" algn="just">
              <a:tabLst>
                <a:tab pos="465138" algn="l"/>
              </a:tabLst>
            </a:pPr>
            <a:r>
              <a:rPr lang="en-US" sz="2400" smtClean="0"/>
              <a:t>Complete an assessment of the economic and redevelopment opportunities and constraints; </a:t>
            </a:r>
          </a:p>
          <a:p>
            <a:pPr lvl="1" algn="just">
              <a:tabLst>
                <a:tab pos="465138" algn="l"/>
              </a:tabLst>
            </a:pPr>
            <a:r>
              <a:rPr lang="en-US" sz="2400" smtClean="0"/>
              <a:t>Tie together all of the studies and work previously undertaken by the City;	</a:t>
            </a:r>
          </a:p>
          <a:p>
            <a:pPr lvl="1" algn="just">
              <a:tabLst>
                <a:tab pos="465138" algn="l"/>
              </a:tabLst>
            </a:pPr>
            <a:r>
              <a:rPr lang="en-US" sz="2400" smtClean="0"/>
              <a:t>Complete an assessment of the economic and redevelopment opportunities and constraints;</a:t>
            </a:r>
          </a:p>
          <a:p>
            <a:pPr lvl="1" algn="just">
              <a:tabLst>
                <a:tab pos="465138" algn="l"/>
              </a:tabLst>
            </a:pPr>
            <a:r>
              <a:rPr lang="en-US" sz="2400" smtClean="0"/>
              <a:t>Help determine an appropriate vision; and</a:t>
            </a:r>
          </a:p>
          <a:p>
            <a:pPr lvl="1" algn="just">
              <a:tabLst>
                <a:tab pos="465138" algn="l"/>
              </a:tabLst>
            </a:pPr>
            <a:r>
              <a:rPr lang="en-US" sz="2400" smtClean="0"/>
              <a:t>Create a redevelopment plan, including guidelines to implement the vision for the study area.</a:t>
            </a:r>
          </a:p>
          <a:p>
            <a:pPr marL="0" indent="0" algn="just">
              <a:tabLst>
                <a:tab pos="465138" algn="l"/>
              </a:tabLst>
            </a:pPr>
            <a:endParaRPr lang="en-US" sz="2800" b="1" smtClean="0"/>
          </a:p>
          <a:p>
            <a:pPr marL="0" indent="0">
              <a:spcBef>
                <a:spcPct val="0"/>
              </a:spcBef>
              <a:tabLst>
                <a:tab pos="465138" algn="l"/>
              </a:tabLst>
            </a:pPr>
            <a:endParaRPr lang="en-US" sz="2400" smtClean="0"/>
          </a:p>
          <a:p>
            <a:pPr marL="0" indent="0">
              <a:spcBef>
                <a:spcPct val="0"/>
              </a:spcBef>
              <a:tabLst>
                <a:tab pos="465138" algn="l"/>
              </a:tabLst>
            </a:pPr>
            <a:endParaRPr lang="en-US" sz="2400" smtClean="0"/>
          </a:p>
          <a:p>
            <a:pPr marL="0" indent="0">
              <a:spcBef>
                <a:spcPct val="0"/>
              </a:spcBef>
              <a:tabLst>
                <a:tab pos="465138" algn="l"/>
              </a:tabLst>
            </a:pPr>
            <a:endParaRPr lang="en-US" sz="2400" smtClean="0"/>
          </a:p>
          <a:p>
            <a:pPr marL="0" indent="0">
              <a:tabLst>
                <a:tab pos="465138" algn="l"/>
              </a:tabLst>
            </a:pPr>
            <a:endParaRPr lang="en-US" smtClean="0"/>
          </a:p>
        </p:txBody>
      </p:sp>
      <p:sp>
        <p:nvSpPr>
          <p:cNvPr id="9" name="Title 2"/>
          <p:cNvSpPr txBox="1">
            <a:spLocks/>
          </p:cNvSpPr>
          <p:nvPr/>
        </p:nvSpPr>
        <p:spPr bwMode="auto">
          <a:xfrm>
            <a:off x="238125" y="1166813"/>
            <a:ext cx="4254500" cy="749300"/>
          </a:xfrm>
          <a:prstGeom prst="rect">
            <a:avLst/>
          </a:prstGeom>
          <a:noFill/>
          <a:ln w="9525">
            <a:noFill/>
            <a:miter lim="800000"/>
            <a:headEnd/>
            <a:tailEnd/>
          </a:ln>
        </p:spPr>
        <p:txBody>
          <a:bodyPr anchor="ctr"/>
          <a:lstStyle/>
          <a:p>
            <a:pPr eaLnBrk="0" hangingPunct="0"/>
            <a:endParaRPr lang="en-US" sz="3200" b="1">
              <a:latin typeface="Calibri" pitchFamily="34" charset="0"/>
              <a:cs typeface="Arial" charset="0"/>
            </a:endParaRPr>
          </a:p>
        </p:txBody>
      </p:sp>
      <p:sp>
        <p:nvSpPr>
          <p:cNvPr id="18439"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Downtown Development Plan</a:t>
            </a: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49155"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3EF8DE1-2796-44BA-83D1-7BBF7C4054AC}" type="slidenum">
              <a:rPr lang="en-US" sz="1200">
                <a:solidFill>
                  <a:schemeClr val="tx1">
                    <a:tint val="75000"/>
                  </a:schemeClr>
                </a:solidFill>
                <a:latin typeface="+mn-lt"/>
              </a:rPr>
              <a:pPr algn="r" fontAlgn="auto">
                <a:spcBef>
                  <a:spcPts val="0"/>
                </a:spcBef>
                <a:spcAft>
                  <a:spcPts val="0"/>
                </a:spcAft>
                <a:defRPr/>
              </a:pPr>
              <a:t>20</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398689" y="1257982"/>
            <a:ext cx="8229600" cy="4692876"/>
          </a:xfrm>
        </p:spPr>
        <p:txBody>
          <a:bodyPr/>
          <a:lstStyle/>
          <a:p>
            <a:pPr>
              <a:buNone/>
            </a:pPr>
            <a:r>
              <a:rPr lang="en-US" sz="2800" b="1" dirty="0" smtClean="0"/>
              <a:t>Attracting Visitors, New Residents, and Businesses</a:t>
            </a:r>
            <a:endParaRPr lang="en-US" sz="2800" dirty="0" smtClean="0"/>
          </a:p>
          <a:p>
            <a:pPr lvl="0"/>
            <a:r>
              <a:rPr lang="en-US" sz="2800" dirty="0" smtClean="0">
                <a:solidFill>
                  <a:srgbClr val="7030A0"/>
                </a:solidFill>
              </a:rPr>
              <a:t>Enlarge Central Business District to support Port of Miami and Port of Everglades related businesses [3 votes]</a:t>
            </a:r>
          </a:p>
          <a:p>
            <a:pPr lvl="0"/>
            <a:r>
              <a:rPr lang="en-US" sz="2800" dirty="0" smtClean="0"/>
              <a:t>Partner with Biscayne Park on monthly events [1 vote]</a:t>
            </a:r>
          </a:p>
          <a:p>
            <a:pPr lvl="0"/>
            <a:r>
              <a:rPr lang="en-US" sz="2800" dirty="0" smtClean="0"/>
              <a:t>Increase police presence </a:t>
            </a:r>
          </a:p>
          <a:p>
            <a:pPr lvl="0"/>
            <a:r>
              <a:rPr lang="en-US" sz="2800" dirty="0" smtClean="0"/>
              <a:t>Add a civic center for tradeshows, musicals, business attraction</a:t>
            </a:r>
          </a:p>
          <a:p>
            <a:pPr>
              <a:spcBef>
                <a:spcPct val="0"/>
              </a:spcBef>
              <a:buNone/>
            </a:pPr>
            <a:endParaRPr lang="en-US" sz="2400" dirty="0" smtClean="0"/>
          </a:p>
          <a:p>
            <a:pPr>
              <a:spcBef>
                <a:spcPct val="0"/>
              </a:spcBef>
            </a:pPr>
            <a:endParaRPr lang="en-US" sz="2400" dirty="0" smtClean="0"/>
          </a:p>
          <a:p>
            <a:endParaRPr lang="en-US" dirty="0" smtClean="0"/>
          </a:p>
        </p:txBody>
      </p:sp>
      <p:sp>
        <p:nvSpPr>
          <p:cNvPr id="49160"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Community Forums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7">
                                            <p:txEl>
                                              <p:pRg st="1" end="1"/>
                                            </p:txEl>
                                          </p:spTgt>
                                        </p:tgtEl>
                                      </p:cBhvr>
                                      <p:to x="80000" y="100000"/>
                                    </p:animScale>
                                    <p:anim by="(#ppt_w*0.10)" calcmode="lin" valueType="num">
                                      <p:cBhvr>
                                        <p:cTn id="7" dur="250" autoRev="1" fill="hold">
                                          <p:stCondLst>
                                            <p:cond delay="0"/>
                                          </p:stCondLst>
                                        </p:cTn>
                                        <p:tgtEl>
                                          <p:spTgt spid="7">
                                            <p:txEl>
                                              <p:pRg st="1" end="1"/>
                                            </p:txEl>
                                          </p:spTgt>
                                        </p:tgtEl>
                                        <p:attrNameLst>
                                          <p:attrName>ppt_x</p:attrName>
                                        </p:attrNameLst>
                                      </p:cBhvr>
                                    </p:anim>
                                    <p:anim by="(-#ppt_w*0.10)" calcmode="lin" valueType="num">
                                      <p:cBhvr>
                                        <p:cTn id="8" dur="250" autoRev="1" fill="hold">
                                          <p:stCondLst>
                                            <p:cond delay="0"/>
                                          </p:stCondLst>
                                        </p:cTn>
                                        <p:tgtEl>
                                          <p:spTgt spid="7">
                                            <p:txEl>
                                              <p:pRg st="1" end="1"/>
                                            </p:txEl>
                                          </p:spTgt>
                                        </p:tgtEl>
                                        <p:attrNameLst>
                                          <p:attrName>ppt_y</p:attrName>
                                        </p:attrNameLst>
                                      </p:cBhvr>
                                    </p:anim>
                                    <p:animRot by="-480000">
                                      <p:cBhvr>
                                        <p:cTn id="9" dur="250" autoRev="1" fill="hold">
                                          <p:stCondLst>
                                            <p:cond delay="0"/>
                                          </p:stCondLst>
                                        </p:cTn>
                                        <p:tgtEl>
                                          <p:spTgt spid="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49155"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3EF8DE1-2796-44BA-83D1-7BBF7C4054AC}" type="slidenum">
              <a:rPr lang="en-US" sz="1200">
                <a:solidFill>
                  <a:schemeClr val="tx1">
                    <a:tint val="75000"/>
                  </a:schemeClr>
                </a:solidFill>
                <a:latin typeface="+mn-lt"/>
              </a:rPr>
              <a:pPr algn="r" fontAlgn="auto">
                <a:spcBef>
                  <a:spcPts val="0"/>
                </a:spcBef>
                <a:spcAft>
                  <a:spcPts val="0"/>
                </a:spcAft>
                <a:defRPr/>
              </a:pPr>
              <a:t>21</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398689" y="1257982"/>
            <a:ext cx="8229600" cy="4692876"/>
          </a:xfrm>
        </p:spPr>
        <p:txBody>
          <a:bodyPr/>
          <a:lstStyle/>
          <a:p>
            <a:pPr>
              <a:buNone/>
            </a:pPr>
            <a:r>
              <a:rPr lang="en-US" sz="2800" b="1" dirty="0" smtClean="0"/>
              <a:t>Attracting Visitors, New Residents, and Businesses</a:t>
            </a:r>
            <a:endParaRPr lang="en-US" sz="2800" dirty="0" smtClean="0"/>
          </a:p>
          <a:p>
            <a:pPr lvl="0"/>
            <a:r>
              <a:rPr lang="en-US" sz="2800" dirty="0" smtClean="0"/>
              <a:t>Increase advertising at airports and seaports</a:t>
            </a:r>
          </a:p>
          <a:p>
            <a:pPr lvl="0"/>
            <a:r>
              <a:rPr lang="en-US" sz="2800" dirty="0" smtClean="0"/>
              <a:t>Hire a public relations firm once the city’s brand has been set</a:t>
            </a:r>
          </a:p>
          <a:p>
            <a:pPr lvl="0"/>
            <a:r>
              <a:rPr lang="en-US" sz="2800" dirty="0" smtClean="0"/>
              <a:t>Make downtown family- and pet-oriented [1 vote]</a:t>
            </a:r>
          </a:p>
          <a:p>
            <a:pPr lvl="0">
              <a:buNone/>
            </a:pPr>
            <a:r>
              <a:rPr lang="en-US" sz="2800" dirty="0" smtClean="0"/>
              <a:t>	</a:t>
            </a:r>
          </a:p>
          <a:p>
            <a:pPr lvl="0">
              <a:buNone/>
            </a:pPr>
            <a:r>
              <a:rPr lang="en-US" sz="2800" b="1" dirty="0" smtClean="0"/>
              <a:t>The most popular strategy is…</a:t>
            </a:r>
          </a:p>
          <a:p>
            <a:pPr>
              <a:spcBef>
                <a:spcPct val="0"/>
              </a:spcBef>
              <a:buNone/>
            </a:pPr>
            <a:endParaRPr lang="en-US" sz="2400" dirty="0" smtClean="0"/>
          </a:p>
          <a:p>
            <a:pPr algn="ctr">
              <a:buFont typeface="Wingdings" pitchFamily="2" charset="2"/>
              <a:buChar char="ü"/>
            </a:pPr>
            <a:r>
              <a:rPr lang="en-US" sz="2800" b="1" dirty="0" smtClean="0">
                <a:solidFill>
                  <a:srgbClr val="FF0000"/>
                </a:solidFill>
              </a:rPr>
              <a:t>Create gateways and a central focus such as a </a:t>
            </a:r>
            <a:r>
              <a:rPr lang="en-US" sz="2800" b="1" dirty="0" err="1" smtClean="0">
                <a:solidFill>
                  <a:srgbClr val="FF0000"/>
                </a:solidFill>
              </a:rPr>
              <a:t>megablock</a:t>
            </a:r>
            <a:r>
              <a:rPr lang="en-US" sz="2800" b="1" dirty="0" smtClean="0">
                <a:solidFill>
                  <a:srgbClr val="FF0000"/>
                </a:solidFill>
              </a:rPr>
              <a:t> at MOCA/City Hall [10 votes]</a:t>
            </a:r>
          </a:p>
          <a:p>
            <a:pPr>
              <a:buNone/>
            </a:pPr>
            <a:endParaRPr lang="en-US" dirty="0" smtClean="0"/>
          </a:p>
        </p:txBody>
      </p:sp>
      <p:sp>
        <p:nvSpPr>
          <p:cNvPr id="49160"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Community Forums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 calcmode="lin" valueType="num">
                                      <p:cBhvr>
                                        <p:cTn id="7"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52227"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84514C1-3631-4720-9125-6E946704F742}" type="slidenum">
              <a:rPr lang="en-US" sz="1200">
                <a:solidFill>
                  <a:schemeClr val="tx1">
                    <a:tint val="75000"/>
                  </a:schemeClr>
                </a:solidFill>
                <a:latin typeface="+mn-lt"/>
              </a:rPr>
              <a:pPr algn="r" fontAlgn="auto">
                <a:spcBef>
                  <a:spcPts val="0"/>
                </a:spcBef>
                <a:spcAft>
                  <a:spcPts val="0"/>
                </a:spcAft>
                <a:defRPr/>
              </a:pPr>
              <a:t>22</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557213" y="1838326"/>
            <a:ext cx="8229600" cy="3430588"/>
          </a:xfrm>
        </p:spPr>
        <p:txBody>
          <a:bodyPr/>
          <a:lstStyle/>
          <a:p>
            <a:r>
              <a:rPr lang="en-US" dirty="0" smtClean="0"/>
              <a:t>General Fund</a:t>
            </a:r>
          </a:p>
          <a:p>
            <a:pPr lvl="1"/>
            <a:r>
              <a:rPr lang="en-US" b="1" dirty="0" smtClean="0"/>
              <a:t>General Revenues: property tax revenues, sales tax revenues.</a:t>
            </a:r>
            <a:endParaRPr lang="en-US" dirty="0" smtClean="0"/>
          </a:p>
          <a:p>
            <a:pPr lvl="1"/>
            <a:r>
              <a:rPr lang="en-US" b="1" dirty="0" smtClean="0"/>
              <a:t>Parking Revenues:</a:t>
            </a:r>
            <a:r>
              <a:rPr lang="en-US" dirty="0" smtClean="0"/>
              <a:t> City owned parking lots and on-street parking along the Avenue should become a possible source of revenue.</a:t>
            </a:r>
          </a:p>
          <a:p>
            <a:pPr lvl="1"/>
            <a:r>
              <a:rPr lang="en-US" b="1" dirty="0" smtClean="0"/>
              <a:t>Local Gas Tax:</a:t>
            </a:r>
            <a:r>
              <a:rPr lang="en-US" dirty="0" smtClean="0"/>
              <a:t> The City's share of gas tax revenues</a:t>
            </a:r>
          </a:p>
          <a:p>
            <a:pPr lvl="1">
              <a:buNone/>
            </a:pPr>
            <a:endParaRPr lang="en-US" dirty="0" smtClean="0"/>
          </a:p>
          <a:p>
            <a:pPr lvl="1"/>
            <a:endParaRPr lang="en-US" dirty="0" smtClean="0"/>
          </a:p>
        </p:txBody>
      </p:sp>
      <p:sp>
        <p:nvSpPr>
          <p:cNvPr id="52230" name="Rectangle 7"/>
          <p:cNvSpPr>
            <a:spLocks noChangeArrowheads="1"/>
          </p:cNvSpPr>
          <p:nvPr/>
        </p:nvSpPr>
        <p:spPr bwMode="auto">
          <a:xfrm>
            <a:off x="0" y="1249363"/>
            <a:ext cx="8955088" cy="519112"/>
          </a:xfrm>
          <a:prstGeom prst="rect">
            <a:avLst/>
          </a:prstGeom>
          <a:noFill/>
          <a:ln w="9525">
            <a:noFill/>
            <a:miter lim="800000"/>
            <a:headEnd/>
            <a:tailEnd/>
          </a:ln>
        </p:spPr>
        <p:txBody>
          <a:bodyPr>
            <a:spAutoFit/>
          </a:bodyPr>
          <a:lstStyle/>
          <a:p>
            <a:pPr eaLnBrk="0" hangingPunct="0"/>
            <a:endParaRPr lang="en-US" sz="2800" b="1">
              <a:latin typeface="Calibri" pitchFamily="34" charset="0"/>
            </a:endParaRPr>
          </a:p>
        </p:txBody>
      </p:sp>
      <p:sp>
        <p:nvSpPr>
          <p:cNvPr id="52231"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Funding Opportunities</a:t>
            </a:r>
          </a:p>
        </p:txBody>
      </p:sp>
      <p:sp>
        <p:nvSpPr>
          <p:cNvPr id="52232" name="Title 1"/>
          <p:cNvSpPr>
            <a:spLocks/>
          </p:cNvSpPr>
          <p:nvPr/>
        </p:nvSpPr>
        <p:spPr bwMode="auto">
          <a:xfrm>
            <a:off x="442913" y="1320800"/>
            <a:ext cx="8229600" cy="504825"/>
          </a:xfrm>
          <a:prstGeom prst="rect">
            <a:avLst/>
          </a:prstGeom>
          <a:noFill/>
          <a:ln w="9525">
            <a:noFill/>
            <a:miter lim="800000"/>
            <a:headEnd/>
            <a:tailEnd/>
          </a:ln>
        </p:spPr>
        <p:txBody>
          <a:bodyPr anchor="ctr"/>
          <a:lstStyle/>
          <a:p>
            <a:pPr algn="ctr" eaLnBrk="0" hangingPunct="0"/>
            <a:r>
              <a:rPr lang="en-US" sz="3200" b="1" dirty="0">
                <a:latin typeface="Calibri" pitchFamily="34" charset="0"/>
              </a:rPr>
              <a:t>Traditional Funding Sources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68611"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04A381A-5AF5-4258-86E3-F63BCFC36CFC}" type="slidenum">
              <a:rPr lang="en-US" sz="1200">
                <a:solidFill>
                  <a:schemeClr val="tx1">
                    <a:tint val="75000"/>
                  </a:schemeClr>
                </a:solidFill>
                <a:latin typeface="+mn-lt"/>
              </a:rPr>
              <a:pPr algn="r" fontAlgn="auto">
                <a:spcBef>
                  <a:spcPts val="0"/>
                </a:spcBef>
                <a:spcAft>
                  <a:spcPts val="0"/>
                </a:spcAft>
                <a:defRPr/>
              </a:pPr>
              <a:t>23</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557213" y="2346325"/>
            <a:ext cx="8229600" cy="3430588"/>
          </a:xfrm>
        </p:spPr>
        <p:txBody>
          <a:bodyPr/>
          <a:lstStyle/>
          <a:p>
            <a:pPr eaLnBrk="1" hangingPunct="1">
              <a:spcBef>
                <a:spcPct val="0"/>
              </a:spcBef>
              <a:buFontTx/>
              <a:buNone/>
            </a:pPr>
            <a:r>
              <a:rPr lang="en-US" b="1" dirty="0" smtClean="0"/>
              <a:t>Bond Financing</a:t>
            </a:r>
            <a:r>
              <a:rPr lang="en-US" dirty="0" smtClean="0"/>
              <a:t>: General Obligation (GO) bonds that require a referendum, and Revenue Bonds pledging identified sources of revenues other than property taxes.</a:t>
            </a:r>
          </a:p>
        </p:txBody>
      </p:sp>
      <p:sp>
        <p:nvSpPr>
          <p:cNvPr id="68614" name="Rectangle 7"/>
          <p:cNvSpPr>
            <a:spLocks noChangeArrowheads="1"/>
          </p:cNvSpPr>
          <p:nvPr/>
        </p:nvSpPr>
        <p:spPr bwMode="auto">
          <a:xfrm>
            <a:off x="0" y="1249363"/>
            <a:ext cx="8955088" cy="519112"/>
          </a:xfrm>
          <a:prstGeom prst="rect">
            <a:avLst/>
          </a:prstGeom>
          <a:noFill/>
          <a:ln w="9525">
            <a:noFill/>
            <a:miter lim="800000"/>
            <a:headEnd/>
            <a:tailEnd/>
          </a:ln>
        </p:spPr>
        <p:txBody>
          <a:bodyPr>
            <a:spAutoFit/>
          </a:bodyPr>
          <a:lstStyle/>
          <a:p>
            <a:pPr eaLnBrk="0" hangingPunct="0"/>
            <a:endParaRPr lang="en-US" sz="2800" b="1">
              <a:latin typeface="Calibri" pitchFamily="34" charset="0"/>
            </a:endParaRPr>
          </a:p>
        </p:txBody>
      </p:sp>
      <p:sp>
        <p:nvSpPr>
          <p:cNvPr id="68615"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Funding Opportunities</a:t>
            </a:r>
          </a:p>
        </p:txBody>
      </p:sp>
      <p:sp>
        <p:nvSpPr>
          <p:cNvPr id="68616" name="Title 1"/>
          <p:cNvSpPr>
            <a:spLocks/>
          </p:cNvSpPr>
          <p:nvPr/>
        </p:nvSpPr>
        <p:spPr bwMode="auto">
          <a:xfrm>
            <a:off x="442913" y="1320800"/>
            <a:ext cx="8229600" cy="504825"/>
          </a:xfrm>
          <a:prstGeom prst="rect">
            <a:avLst/>
          </a:prstGeom>
          <a:noFill/>
          <a:ln w="9525">
            <a:noFill/>
            <a:miter lim="800000"/>
            <a:headEnd/>
            <a:tailEnd/>
          </a:ln>
        </p:spPr>
        <p:txBody>
          <a:bodyPr anchor="ctr"/>
          <a:lstStyle/>
          <a:p>
            <a:pPr algn="ctr" eaLnBrk="0" hangingPunct="0"/>
            <a:r>
              <a:rPr lang="en-US" sz="3200" b="1">
                <a:latin typeface="Calibri" pitchFamily="34" charset="0"/>
              </a:rPr>
              <a:t>Traditional Funding Sources </a:t>
            </a:r>
            <a:r>
              <a:rPr lang="en-US" sz="3200" b="1" i="1">
                <a:latin typeface="Calibri" pitchFamily="34" charset="0"/>
              </a:rPr>
              <a:t>(cont’d)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70659"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A084953-9869-41C0-87D3-806E9AA86062}" type="slidenum">
              <a:rPr lang="en-US" sz="1200">
                <a:solidFill>
                  <a:schemeClr val="tx1">
                    <a:tint val="75000"/>
                  </a:schemeClr>
                </a:solidFill>
                <a:latin typeface="+mn-lt"/>
              </a:rPr>
              <a:pPr algn="r" fontAlgn="auto">
                <a:spcBef>
                  <a:spcPts val="0"/>
                </a:spcBef>
                <a:spcAft>
                  <a:spcPts val="0"/>
                </a:spcAft>
                <a:defRPr/>
              </a:pPr>
              <a:t>24</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557213" y="2346325"/>
            <a:ext cx="8229600" cy="3430588"/>
          </a:xfrm>
        </p:spPr>
        <p:txBody>
          <a:bodyPr/>
          <a:lstStyle/>
          <a:p>
            <a:r>
              <a:rPr lang="en-US" sz="3000" b="1" dirty="0" smtClean="0"/>
              <a:t>Special Taxing Districts</a:t>
            </a:r>
            <a:r>
              <a:rPr lang="en-US" sz="3000" dirty="0" smtClean="0"/>
              <a:t>:</a:t>
            </a:r>
          </a:p>
          <a:p>
            <a:pPr lvl="1"/>
            <a:r>
              <a:rPr lang="en-US" sz="2600" dirty="0" smtClean="0"/>
              <a:t>Tax Increment Financing (TIF): Infrastructure and improvements funded through the use of increases in the tax base resulting from the improvements.</a:t>
            </a:r>
          </a:p>
          <a:p>
            <a:pPr lvl="1"/>
            <a:r>
              <a:rPr lang="en-US" sz="2600" dirty="0" smtClean="0"/>
              <a:t>Business Improvement District (BID): fund Infrastructure, improvements, maintenance, and publicity funded through additional ad valorem taxes.</a:t>
            </a:r>
          </a:p>
          <a:p>
            <a:pPr lvl="1"/>
            <a:r>
              <a:rPr lang="en-US" sz="2600" dirty="0" smtClean="0"/>
              <a:t>Benefit District: similar to BID without forming organizational structure</a:t>
            </a:r>
          </a:p>
          <a:p>
            <a:pPr eaLnBrk="1" hangingPunct="1">
              <a:spcBef>
                <a:spcPct val="0"/>
              </a:spcBef>
              <a:buFontTx/>
              <a:buNone/>
            </a:pPr>
            <a:endParaRPr lang="en-US" dirty="0" smtClean="0"/>
          </a:p>
        </p:txBody>
      </p:sp>
      <p:sp>
        <p:nvSpPr>
          <p:cNvPr id="70662" name="Rectangle 7"/>
          <p:cNvSpPr>
            <a:spLocks noChangeArrowheads="1"/>
          </p:cNvSpPr>
          <p:nvPr/>
        </p:nvSpPr>
        <p:spPr bwMode="auto">
          <a:xfrm>
            <a:off x="0" y="1249363"/>
            <a:ext cx="8955088" cy="519112"/>
          </a:xfrm>
          <a:prstGeom prst="rect">
            <a:avLst/>
          </a:prstGeom>
          <a:noFill/>
          <a:ln w="9525">
            <a:noFill/>
            <a:miter lim="800000"/>
            <a:headEnd/>
            <a:tailEnd/>
          </a:ln>
        </p:spPr>
        <p:txBody>
          <a:bodyPr>
            <a:spAutoFit/>
          </a:bodyPr>
          <a:lstStyle/>
          <a:p>
            <a:pPr eaLnBrk="0" hangingPunct="0"/>
            <a:endParaRPr lang="en-US" sz="2800" b="1">
              <a:latin typeface="Calibri" pitchFamily="34" charset="0"/>
            </a:endParaRPr>
          </a:p>
        </p:txBody>
      </p:sp>
      <p:sp>
        <p:nvSpPr>
          <p:cNvPr id="70663"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Funding Opportunities</a:t>
            </a:r>
          </a:p>
        </p:txBody>
      </p:sp>
      <p:sp>
        <p:nvSpPr>
          <p:cNvPr id="70664" name="Title 1"/>
          <p:cNvSpPr>
            <a:spLocks/>
          </p:cNvSpPr>
          <p:nvPr/>
        </p:nvSpPr>
        <p:spPr bwMode="auto">
          <a:xfrm>
            <a:off x="442913" y="1320800"/>
            <a:ext cx="8229600" cy="504825"/>
          </a:xfrm>
          <a:prstGeom prst="rect">
            <a:avLst/>
          </a:prstGeom>
          <a:noFill/>
          <a:ln w="9525">
            <a:noFill/>
            <a:miter lim="800000"/>
            <a:headEnd/>
            <a:tailEnd/>
          </a:ln>
        </p:spPr>
        <p:txBody>
          <a:bodyPr anchor="ctr"/>
          <a:lstStyle/>
          <a:p>
            <a:pPr algn="ctr" eaLnBrk="0" hangingPunct="0"/>
            <a:r>
              <a:rPr lang="en-US" sz="3200" b="1">
                <a:latin typeface="Calibri" pitchFamily="34" charset="0"/>
              </a:rPr>
              <a:t>Newer Funding</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72707"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BAF3F34-FBCB-4F48-9D84-7B178943AF80}" type="slidenum">
              <a:rPr lang="en-US" sz="1200">
                <a:solidFill>
                  <a:schemeClr val="tx1">
                    <a:tint val="75000"/>
                  </a:schemeClr>
                </a:solidFill>
                <a:latin typeface="+mn-lt"/>
              </a:rPr>
              <a:pPr algn="r" fontAlgn="auto">
                <a:spcBef>
                  <a:spcPts val="0"/>
                </a:spcBef>
                <a:spcAft>
                  <a:spcPts val="0"/>
                </a:spcAft>
                <a:defRPr/>
              </a:pPr>
              <a:t>25</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557213" y="1982788"/>
            <a:ext cx="8229600" cy="4373562"/>
          </a:xfrm>
        </p:spPr>
        <p:txBody>
          <a:bodyPr/>
          <a:lstStyle/>
          <a:p>
            <a:pPr>
              <a:lnSpc>
                <a:spcPct val="80000"/>
              </a:lnSpc>
            </a:pPr>
            <a:r>
              <a:rPr lang="en-US" sz="2500" b="1" dirty="0" smtClean="0"/>
              <a:t>Streetscape Utility Fees</a:t>
            </a:r>
            <a:endParaRPr lang="en-US" sz="2500" dirty="0" smtClean="0"/>
          </a:p>
          <a:p>
            <a:pPr lvl="1">
              <a:lnSpc>
                <a:spcPct val="80000"/>
              </a:lnSpc>
            </a:pPr>
            <a:r>
              <a:rPr lang="en-US" sz="2200" dirty="0" smtClean="0"/>
              <a:t>Streetscape Utility Fees: could help support streetscape maintenance of the area between the curb and the property line through a flat monthly fee per residential dwelling unit. </a:t>
            </a:r>
          </a:p>
          <a:p>
            <a:pPr>
              <a:lnSpc>
                <a:spcPct val="80000"/>
              </a:lnSpc>
              <a:buFont typeface="Arial" charset="0"/>
              <a:buNone/>
            </a:pPr>
            <a:endParaRPr lang="en-US" sz="2500" dirty="0" smtClean="0"/>
          </a:p>
          <a:p>
            <a:pPr lvl="1">
              <a:lnSpc>
                <a:spcPct val="80000"/>
              </a:lnSpc>
            </a:pPr>
            <a:r>
              <a:rPr lang="en-US" sz="2200" dirty="0" smtClean="0"/>
              <a:t>Non-residential customers would be charged a per foot fee based on the length of frontage on streetscape improvements. This amount could be capped for non-residential customers with extremely large amounts of street frontage. The revenues raised from Streetscape Utility fees would be limited by ordinance to maintenance (or construction and maintenance) activities in support of the streetscape.</a:t>
            </a:r>
          </a:p>
          <a:p>
            <a:pPr>
              <a:lnSpc>
                <a:spcPct val="80000"/>
              </a:lnSpc>
              <a:buFont typeface="Arial" charset="0"/>
              <a:buNone/>
            </a:pPr>
            <a:endParaRPr lang="en-US" sz="2500" dirty="0" smtClean="0"/>
          </a:p>
          <a:p>
            <a:pPr>
              <a:lnSpc>
                <a:spcPct val="80000"/>
              </a:lnSpc>
            </a:pPr>
            <a:r>
              <a:rPr lang="en-US" sz="2500" b="1" dirty="0" err="1" smtClean="0"/>
              <a:t>Stormwater</a:t>
            </a:r>
            <a:r>
              <a:rPr lang="en-US" sz="2500" b="1" dirty="0" smtClean="0"/>
              <a:t> Utility Tax Financing</a:t>
            </a:r>
            <a:endParaRPr lang="en-US" sz="2500" dirty="0" smtClean="0"/>
          </a:p>
          <a:p>
            <a:pPr eaLnBrk="1" hangingPunct="1">
              <a:spcBef>
                <a:spcPct val="0"/>
              </a:spcBef>
              <a:buFontTx/>
              <a:buNone/>
            </a:pPr>
            <a:endParaRPr lang="en-US" dirty="0" smtClean="0"/>
          </a:p>
        </p:txBody>
      </p:sp>
      <p:sp>
        <p:nvSpPr>
          <p:cNvPr id="72710" name="Rectangle 7"/>
          <p:cNvSpPr>
            <a:spLocks noChangeArrowheads="1"/>
          </p:cNvSpPr>
          <p:nvPr/>
        </p:nvSpPr>
        <p:spPr bwMode="auto">
          <a:xfrm>
            <a:off x="0" y="1249363"/>
            <a:ext cx="8955088" cy="519112"/>
          </a:xfrm>
          <a:prstGeom prst="rect">
            <a:avLst/>
          </a:prstGeom>
          <a:noFill/>
          <a:ln w="9525">
            <a:noFill/>
            <a:miter lim="800000"/>
            <a:headEnd/>
            <a:tailEnd/>
          </a:ln>
        </p:spPr>
        <p:txBody>
          <a:bodyPr>
            <a:spAutoFit/>
          </a:bodyPr>
          <a:lstStyle/>
          <a:p>
            <a:pPr eaLnBrk="0" hangingPunct="0"/>
            <a:endParaRPr lang="en-US" sz="2800" b="1">
              <a:latin typeface="Calibri" pitchFamily="34" charset="0"/>
            </a:endParaRPr>
          </a:p>
        </p:txBody>
      </p:sp>
      <p:sp>
        <p:nvSpPr>
          <p:cNvPr id="72711"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Funding Opportunities</a:t>
            </a:r>
          </a:p>
        </p:txBody>
      </p:sp>
      <p:sp>
        <p:nvSpPr>
          <p:cNvPr id="72712" name="Title 1"/>
          <p:cNvSpPr>
            <a:spLocks/>
          </p:cNvSpPr>
          <p:nvPr/>
        </p:nvSpPr>
        <p:spPr bwMode="auto">
          <a:xfrm>
            <a:off x="442913" y="1320800"/>
            <a:ext cx="8229600" cy="504825"/>
          </a:xfrm>
          <a:prstGeom prst="rect">
            <a:avLst/>
          </a:prstGeom>
          <a:noFill/>
          <a:ln w="9525">
            <a:noFill/>
            <a:miter lim="800000"/>
            <a:headEnd/>
            <a:tailEnd/>
          </a:ln>
        </p:spPr>
        <p:txBody>
          <a:bodyPr anchor="ctr"/>
          <a:lstStyle/>
          <a:p>
            <a:pPr algn="ctr" eaLnBrk="0" hangingPunct="0"/>
            <a:r>
              <a:rPr lang="en-US" sz="3200" b="1">
                <a:latin typeface="Calibri" pitchFamily="34" charset="0"/>
              </a:rPr>
              <a:t>Newer Funding</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74755"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E60EAB6-6BEB-43CE-B28F-DBC1F18C52AC}" type="slidenum">
              <a:rPr lang="en-US" sz="1200">
                <a:solidFill>
                  <a:schemeClr val="tx1">
                    <a:tint val="75000"/>
                  </a:schemeClr>
                </a:solidFill>
                <a:latin typeface="+mn-lt"/>
              </a:rPr>
              <a:pPr algn="r" fontAlgn="auto">
                <a:spcBef>
                  <a:spcPts val="0"/>
                </a:spcBef>
                <a:spcAft>
                  <a:spcPts val="0"/>
                </a:spcAft>
                <a:defRPr/>
              </a:pPr>
              <a:t>26</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557213" y="1982788"/>
            <a:ext cx="8229600" cy="4373562"/>
          </a:xfrm>
        </p:spPr>
        <p:txBody>
          <a:bodyPr/>
          <a:lstStyle/>
          <a:p>
            <a:pPr>
              <a:lnSpc>
                <a:spcPct val="90000"/>
              </a:lnSpc>
            </a:pPr>
            <a:r>
              <a:rPr lang="en-US" b="1" dirty="0" smtClean="0"/>
              <a:t>Community Development Block Grant</a:t>
            </a:r>
          </a:p>
          <a:p>
            <a:pPr>
              <a:lnSpc>
                <a:spcPct val="90000"/>
              </a:lnSpc>
            </a:pPr>
            <a:r>
              <a:rPr lang="en-US" b="1" dirty="0" smtClean="0"/>
              <a:t>Preserve America Initiative Grant</a:t>
            </a:r>
          </a:p>
          <a:p>
            <a:pPr>
              <a:lnSpc>
                <a:spcPct val="90000"/>
              </a:lnSpc>
            </a:pPr>
            <a:r>
              <a:rPr lang="en-US" b="1" dirty="0" smtClean="0"/>
              <a:t>Grow America Act (just submitted to Congress)</a:t>
            </a:r>
          </a:p>
          <a:p>
            <a:pPr lvl="1">
              <a:lnSpc>
                <a:spcPct val="90000"/>
              </a:lnSpc>
            </a:pPr>
            <a:r>
              <a:rPr lang="en-US" dirty="0" smtClean="0"/>
              <a:t>National Scenic Byways Grant </a:t>
            </a:r>
          </a:p>
          <a:p>
            <a:pPr lvl="1">
              <a:lnSpc>
                <a:spcPct val="90000"/>
              </a:lnSpc>
            </a:pPr>
            <a:r>
              <a:rPr lang="en-US" dirty="0" smtClean="0"/>
              <a:t>Transportation Alternatives Program (TAP) Grant</a:t>
            </a:r>
          </a:p>
          <a:p>
            <a:pPr lvl="1">
              <a:lnSpc>
                <a:spcPct val="90000"/>
              </a:lnSpc>
            </a:pPr>
            <a:r>
              <a:rPr lang="en-US" dirty="0" smtClean="0"/>
              <a:t>FHWA Discretionary Grant Programs </a:t>
            </a:r>
          </a:p>
          <a:p>
            <a:pPr lvl="1">
              <a:lnSpc>
                <a:spcPct val="90000"/>
              </a:lnSpc>
            </a:pPr>
            <a:r>
              <a:rPr lang="en-US" dirty="0" smtClean="0"/>
              <a:t>Green Infrastructure Funding and Grants</a:t>
            </a:r>
          </a:p>
          <a:p>
            <a:pPr lvl="1">
              <a:lnSpc>
                <a:spcPct val="90000"/>
              </a:lnSpc>
            </a:pPr>
            <a:r>
              <a:rPr lang="en-US" dirty="0" smtClean="0"/>
              <a:t>Intermodal Funding and Grants</a:t>
            </a:r>
          </a:p>
        </p:txBody>
      </p:sp>
      <p:sp>
        <p:nvSpPr>
          <p:cNvPr id="74758" name="Rectangle 7"/>
          <p:cNvSpPr>
            <a:spLocks noChangeArrowheads="1"/>
          </p:cNvSpPr>
          <p:nvPr/>
        </p:nvSpPr>
        <p:spPr bwMode="auto">
          <a:xfrm>
            <a:off x="0" y="1249363"/>
            <a:ext cx="8955088" cy="519112"/>
          </a:xfrm>
          <a:prstGeom prst="rect">
            <a:avLst/>
          </a:prstGeom>
          <a:noFill/>
          <a:ln w="9525">
            <a:noFill/>
            <a:miter lim="800000"/>
            <a:headEnd/>
            <a:tailEnd/>
          </a:ln>
        </p:spPr>
        <p:txBody>
          <a:bodyPr>
            <a:spAutoFit/>
          </a:bodyPr>
          <a:lstStyle/>
          <a:p>
            <a:pPr eaLnBrk="0" hangingPunct="0"/>
            <a:endParaRPr lang="en-US" sz="2800" b="1">
              <a:latin typeface="Calibri" pitchFamily="34" charset="0"/>
            </a:endParaRPr>
          </a:p>
        </p:txBody>
      </p:sp>
      <p:sp>
        <p:nvSpPr>
          <p:cNvPr id="74759"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Funding Opportunities</a:t>
            </a:r>
          </a:p>
        </p:txBody>
      </p:sp>
      <p:sp>
        <p:nvSpPr>
          <p:cNvPr id="74760" name="Title 1"/>
          <p:cNvSpPr>
            <a:spLocks/>
          </p:cNvSpPr>
          <p:nvPr/>
        </p:nvSpPr>
        <p:spPr bwMode="auto">
          <a:xfrm>
            <a:off x="442913" y="1320800"/>
            <a:ext cx="8229600" cy="504825"/>
          </a:xfrm>
          <a:prstGeom prst="rect">
            <a:avLst/>
          </a:prstGeom>
          <a:noFill/>
          <a:ln w="9525">
            <a:noFill/>
            <a:miter lim="800000"/>
            <a:headEnd/>
            <a:tailEnd/>
          </a:ln>
        </p:spPr>
        <p:txBody>
          <a:bodyPr anchor="ctr"/>
          <a:lstStyle/>
          <a:p>
            <a:pPr algn="ctr" eaLnBrk="0" hangingPunct="0"/>
            <a:r>
              <a:rPr lang="en-US" sz="3200" b="1">
                <a:latin typeface="Calibri" pitchFamily="34" charset="0"/>
              </a:rPr>
              <a:t>Federal Grants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1000"/>
                                        <p:tgtEl>
                                          <p:spTgt spid="7">
                                            <p:txEl>
                                              <p:pRg st="5" end="5"/>
                                            </p:txEl>
                                          </p:spTgt>
                                        </p:tgtEl>
                                      </p:cBhvr>
                                    </p:animEffect>
                                    <p:anim calcmode="lin" valueType="num">
                                      <p:cBhvr>
                                        <p:cTn id="2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1000"/>
                                        <p:tgtEl>
                                          <p:spTgt spid="7">
                                            <p:txEl>
                                              <p:pRg st="7" end="7"/>
                                            </p:txEl>
                                          </p:spTgt>
                                        </p:tgtEl>
                                      </p:cBhvr>
                                    </p:animEffect>
                                    <p:anim calcmode="lin" valueType="num">
                                      <p:cBhvr>
                                        <p:cTn id="36"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76803"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C3945CE-9FE7-4D1B-B475-40E4B69F3631}" type="slidenum">
              <a:rPr lang="en-US" sz="1200">
                <a:solidFill>
                  <a:schemeClr val="tx1">
                    <a:tint val="75000"/>
                  </a:schemeClr>
                </a:solidFill>
                <a:latin typeface="+mn-lt"/>
              </a:rPr>
              <a:pPr algn="r" fontAlgn="auto">
                <a:spcBef>
                  <a:spcPts val="0"/>
                </a:spcBef>
                <a:spcAft>
                  <a:spcPts val="0"/>
                </a:spcAft>
                <a:defRPr/>
              </a:pPr>
              <a:t>27</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557213" y="1982788"/>
            <a:ext cx="8229600" cy="4373562"/>
          </a:xfrm>
        </p:spPr>
        <p:txBody>
          <a:bodyPr/>
          <a:lstStyle/>
          <a:p>
            <a:r>
              <a:rPr lang="en-US" smtClean="0"/>
              <a:t>FDOT Direct Funding</a:t>
            </a:r>
          </a:p>
          <a:p>
            <a:r>
              <a:rPr lang="en-US" smtClean="0"/>
              <a:t>Florida Highway Beautification Council Grant Program </a:t>
            </a:r>
          </a:p>
          <a:p>
            <a:r>
              <a:rPr lang="en-US" smtClean="0"/>
              <a:t>Florida DOT “Safe Routes to School funds”</a:t>
            </a:r>
          </a:p>
          <a:p>
            <a:r>
              <a:rPr lang="en-US" smtClean="0"/>
              <a:t>State Infrastructure Bank (SIB) Program</a:t>
            </a:r>
          </a:p>
        </p:txBody>
      </p:sp>
      <p:sp>
        <p:nvSpPr>
          <p:cNvPr id="76806" name="Rectangle 7"/>
          <p:cNvSpPr>
            <a:spLocks noChangeArrowheads="1"/>
          </p:cNvSpPr>
          <p:nvPr/>
        </p:nvSpPr>
        <p:spPr bwMode="auto">
          <a:xfrm>
            <a:off x="0" y="1249363"/>
            <a:ext cx="8955088" cy="519112"/>
          </a:xfrm>
          <a:prstGeom prst="rect">
            <a:avLst/>
          </a:prstGeom>
          <a:noFill/>
          <a:ln w="9525">
            <a:noFill/>
            <a:miter lim="800000"/>
            <a:headEnd/>
            <a:tailEnd/>
          </a:ln>
        </p:spPr>
        <p:txBody>
          <a:bodyPr>
            <a:spAutoFit/>
          </a:bodyPr>
          <a:lstStyle/>
          <a:p>
            <a:pPr eaLnBrk="0" hangingPunct="0"/>
            <a:endParaRPr lang="en-US" sz="2800" b="1">
              <a:latin typeface="Calibri" pitchFamily="34" charset="0"/>
            </a:endParaRPr>
          </a:p>
        </p:txBody>
      </p:sp>
      <p:sp>
        <p:nvSpPr>
          <p:cNvPr id="76807"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Funding Opportunities</a:t>
            </a:r>
          </a:p>
        </p:txBody>
      </p:sp>
      <p:sp>
        <p:nvSpPr>
          <p:cNvPr id="76808" name="Title 1"/>
          <p:cNvSpPr>
            <a:spLocks/>
          </p:cNvSpPr>
          <p:nvPr/>
        </p:nvSpPr>
        <p:spPr bwMode="auto">
          <a:xfrm>
            <a:off x="442913" y="1320800"/>
            <a:ext cx="8229600" cy="504825"/>
          </a:xfrm>
          <a:prstGeom prst="rect">
            <a:avLst/>
          </a:prstGeom>
          <a:noFill/>
          <a:ln w="9525">
            <a:noFill/>
            <a:miter lim="800000"/>
            <a:headEnd/>
            <a:tailEnd/>
          </a:ln>
        </p:spPr>
        <p:txBody>
          <a:bodyPr anchor="ctr"/>
          <a:lstStyle/>
          <a:p>
            <a:pPr algn="ctr" eaLnBrk="0" hangingPunct="0"/>
            <a:r>
              <a:rPr lang="en-US" sz="3200" b="1">
                <a:latin typeface="Calibri" pitchFamily="34" charset="0"/>
              </a:rPr>
              <a:t>State of Florida Funding</a:t>
            </a:r>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78851"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F48DFC2-7D1C-4996-A7A7-DABC83F0E78F}" type="slidenum">
              <a:rPr lang="en-US" sz="1200">
                <a:solidFill>
                  <a:schemeClr val="tx1">
                    <a:tint val="75000"/>
                  </a:schemeClr>
                </a:solidFill>
                <a:latin typeface="+mn-lt"/>
              </a:rPr>
              <a:pPr algn="r" fontAlgn="auto">
                <a:spcBef>
                  <a:spcPts val="0"/>
                </a:spcBef>
                <a:spcAft>
                  <a:spcPts val="0"/>
                </a:spcAft>
                <a:defRPr/>
              </a:pPr>
              <a:t>28</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557213" y="1982788"/>
            <a:ext cx="8229600" cy="4373562"/>
          </a:xfrm>
        </p:spPr>
        <p:txBody>
          <a:bodyPr/>
          <a:lstStyle/>
          <a:p>
            <a:r>
              <a:rPr lang="en-US" b="1" smtClean="0"/>
              <a:t>Metropolitan Planning Organization (MPO)</a:t>
            </a:r>
          </a:p>
          <a:p>
            <a:pPr lvl="1"/>
            <a:r>
              <a:rPr lang="en-US" smtClean="0"/>
              <a:t>Funds for all types of Transportation Construction and Planning within County, also</a:t>
            </a:r>
          </a:p>
          <a:p>
            <a:pPr lvl="1"/>
            <a:r>
              <a:rPr lang="en-US" smtClean="0"/>
              <a:t>Miami Metropolitan Planning Organization Municipal Grant Program</a:t>
            </a:r>
          </a:p>
          <a:p>
            <a:endParaRPr lang="en-US" smtClean="0"/>
          </a:p>
        </p:txBody>
      </p:sp>
      <p:sp>
        <p:nvSpPr>
          <p:cNvPr id="78854" name="Rectangle 7"/>
          <p:cNvSpPr>
            <a:spLocks noChangeArrowheads="1"/>
          </p:cNvSpPr>
          <p:nvPr/>
        </p:nvSpPr>
        <p:spPr bwMode="auto">
          <a:xfrm>
            <a:off x="0" y="1249363"/>
            <a:ext cx="8955088" cy="519112"/>
          </a:xfrm>
          <a:prstGeom prst="rect">
            <a:avLst/>
          </a:prstGeom>
          <a:noFill/>
          <a:ln w="9525">
            <a:noFill/>
            <a:miter lim="800000"/>
            <a:headEnd/>
            <a:tailEnd/>
          </a:ln>
        </p:spPr>
        <p:txBody>
          <a:bodyPr>
            <a:spAutoFit/>
          </a:bodyPr>
          <a:lstStyle/>
          <a:p>
            <a:pPr eaLnBrk="0" hangingPunct="0"/>
            <a:endParaRPr lang="en-US" sz="2800" b="1">
              <a:latin typeface="Calibri" pitchFamily="34" charset="0"/>
            </a:endParaRPr>
          </a:p>
        </p:txBody>
      </p:sp>
      <p:sp>
        <p:nvSpPr>
          <p:cNvPr id="78855"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Funding Opportunities</a:t>
            </a:r>
          </a:p>
        </p:txBody>
      </p:sp>
      <p:sp>
        <p:nvSpPr>
          <p:cNvPr id="78856" name="Title 1"/>
          <p:cNvSpPr>
            <a:spLocks/>
          </p:cNvSpPr>
          <p:nvPr/>
        </p:nvSpPr>
        <p:spPr bwMode="auto">
          <a:xfrm>
            <a:off x="442913" y="1320800"/>
            <a:ext cx="8229600" cy="504825"/>
          </a:xfrm>
          <a:prstGeom prst="rect">
            <a:avLst/>
          </a:prstGeom>
          <a:noFill/>
          <a:ln w="9525">
            <a:noFill/>
            <a:miter lim="800000"/>
            <a:headEnd/>
            <a:tailEnd/>
          </a:ln>
        </p:spPr>
        <p:txBody>
          <a:bodyPr anchor="ctr"/>
          <a:lstStyle/>
          <a:p>
            <a:pPr algn="ctr" eaLnBrk="0" hangingPunct="0"/>
            <a:r>
              <a:rPr lang="en-US" sz="3200" b="1">
                <a:latin typeface="Calibri" pitchFamily="34" charset="0"/>
              </a:rPr>
              <a:t>Miami-Dade County</a:t>
            </a: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80899"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B4F39DC-9DAC-47D8-9569-0929D2A29356}" type="slidenum">
              <a:rPr lang="en-US" sz="1200">
                <a:solidFill>
                  <a:schemeClr val="tx1">
                    <a:tint val="75000"/>
                  </a:schemeClr>
                </a:solidFill>
                <a:latin typeface="+mn-lt"/>
              </a:rPr>
              <a:pPr algn="r" fontAlgn="auto">
                <a:spcBef>
                  <a:spcPts val="0"/>
                </a:spcBef>
                <a:spcAft>
                  <a:spcPts val="0"/>
                </a:spcAft>
                <a:defRPr/>
              </a:pPr>
              <a:t>29</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557213" y="1982788"/>
            <a:ext cx="8229600" cy="4373562"/>
          </a:xfrm>
        </p:spPr>
        <p:txBody>
          <a:bodyPr/>
          <a:lstStyle/>
          <a:p>
            <a:pPr>
              <a:lnSpc>
                <a:spcPct val="90000"/>
              </a:lnSpc>
            </a:pPr>
            <a:r>
              <a:rPr lang="en-US" dirty="0" smtClean="0"/>
              <a:t>Fundraising and sponsorship opportunities provide for a generous way to collect funds to be earmarked for special projects in the district. Residents and/or businesses can purchase personalized paver bricks used in public patios, park bench plaques, trees with memorial plaques, public art, etc. The collected funds can be used to generate income for patio installations, tree plantings, bench purchases, etc.</a:t>
            </a:r>
          </a:p>
          <a:p>
            <a:endParaRPr lang="en-US" dirty="0" smtClean="0"/>
          </a:p>
        </p:txBody>
      </p:sp>
      <p:sp>
        <p:nvSpPr>
          <p:cNvPr id="80902" name="Rectangle 7"/>
          <p:cNvSpPr>
            <a:spLocks noChangeArrowheads="1"/>
          </p:cNvSpPr>
          <p:nvPr/>
        </p:nvSpPr>
        <p:spPr bwMode="auto">
          <a:xfrm>
            <a:off x="0" y="1249363"/>
            <a:ext cx="8955088" cy="519112"/>
          </a:xfrm>
          <a:prstGeom prst="rect">
            <a:avLst/>
          </a:prstGeom>
          <a:noFill/>
          <a:ln w="9525">
            <a:noFill/>
            <a:miter lim="800000"/>
            <a:headEnd/>
            <a:tailEnd/>
          </a:ln>
        </p:spPr>
        <p:txBody>
          <a:bodyPr>
            <a:spAutoFit/>
          </a:bodyPr>
          <a:lstStyle/>
          <a:p>
            <a:pPr eaLnBrk="0" hangingPunct="0"/>
            <a:endParaRPr lang="en-US" sz="2800" b="1">
              <a:latin typeface="Calibri" pitchFamily="34" charset="0"/>
            </a:endParaRPr>
          </a:p>
        </p:txBody>
      </p:sp>
      <p:sp>
        <p:nvSpPr>
          <p:cNvPr id="80903"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Funding Opportunities</a:t>
            </a:r>
          </a:p>
        </p:txBody>
      </p:sp>
      <p:sp>
        <p:nvSpPr>
          <p:cNvPr id="80904" name="Title 1"/>
          <p:cNvSpPr>
            <a:spLocks/>
          </p:cNvSpPr>
          <p:nvPr/>
        </p:nvSpPr>
        <p:spPr bwMode="auto">
          <a:xfrm>
            <a:off x="442913" y="1320800"/>
            <a:ext cx="8229600" cy="504825"/>
          </a:xfrm>
          <a:prstGeom prst="rect">
            <a:avLst/>
          </a:prstGeom>
          <a:noFill/>
          <a:ln w="9525">
            <a:noFill/>
            <a:miter lim="800000"/>
            <a:headEnd/>
            <a:tailEnd/>
          </a:ln>
        </p:spPr>
        <p:txBody>
          <a:bodyPr anchor="ctr"/>
          <a:lstStyle/>
          <a:p>
            <a:pPr algn="ctr" eaLnBrk="0" hangingPunct="0"/>
            <a:r>
              <a:rPr lang="en-US" sz="3200" b="1">
                <a:latin typeface="Calibri" pitchFamily="34" charset="0"/>
              </a:rPr>
              <a:t>Sponsorships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2000" b="-2000"/>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20483" name="Text Box 18"/>
          <p:cNvSpPr txBox="1">
            <a:spLocks noChangeArrowheads="1"/>
          </p:cNvSpPr>
          <p:nvPr/>
        </p:nvSpPr>
        <p:spPr bwMode="auto">
          <a:xfrm>
            <a:off x="174625" y="225425"/>
            <a:ext cx="8969375" cy="519113"/>
          </a:xfrm>
          <a:prstGeom prst="rect">
            <a:avLst/>
          </a:prstGeom>
          <a:noFill/>
          <a:ln w="9525">
            <a:noFill/>
            <a:miter lim="800000"/>
            <a:headEnd/>
            <a:tailEnd/>
          </a:ln>
        </p:spPr>
        <p:txBody>
          <a:bodyPr>
            <a:spAutoFit/>
          </a:bodyPr>
          <a:lstStyle/>
          <a:p>
            <a:pPr algn="ctr"/>
            <a:r>
              <a:rPr lang="en-US" sz="2800" b="1">
                <a:solidFill>
                  <a:schemeClr val="bg1"/>
                </a:solidFill>
                <a:latin typeface="Calibri" pitchFamily="34" charset="0"/>
              </a:rPr>
              <a:t>Downtown Development Plan</a:t>
            </a:r>
            <a:r>
              <a:rPr lang="en-US" sz="2400" b="1">
                <a:solidFill>
                  <a:schemeClr val="bg1"/>
                </a:solidFill>
                <a:latin typeface="Trajan Pro"/>
              </a:rPr>
              <a:t> </a:t>
            </a:r>
          </a:p>
        </p:txBody>
      </p:sp>
      <p:sp>
        <p:nvSpPr>
          <p:cNvPr id="5" name="Slide Number Placeholder 4"/>
          <p:cNvSpPr>
            <a:spLocks noGrp="1"/>
          </p:cNvSpPr>
          <p:nvPr>
            <p:ph type="sldNum" sz="quarter" idx="12"/>
          </p:nvPr>
        </p:nvSpPr>
        <p:spPr/>
        <p:txBody>
          <a:bodyPr/>
          <a:lstStyle/>
          <a:p>
            <a:pPr>
              <a:defRPr/>
            </a:pPr>
            <a:fld id="{934BAFF2-C3D2-47AC-AF60-4BF854D1A8AF}" type="slidenum">
              <a:rPr lang="en-US" smtClean="0"/>
              <a:pPr>
                <a:defRPr/>
              </a:pPr>
              <a:t>3</a:t>
            </a:fld>
            <a:endParaRPr lang="en-US" dirty="0"/>
          </a:p>
        </p:txBody>
      </p:sp>
      <p:sp>
        <p:nvSpPr>
          <p:cNvPr id="10" name="Title 2"/>
          <p:cNvSpPr txBox="1">
            <a:spLocks noGrp="1"/>
          </p:cNvSpPr>
          <p:nvPr>
            <p:ph idx="1"/>
          </p:nvPr>
        </p:nvSpPr>
        <p:spPr>
          <a:xfrm>
            <a:off x="0" y="1276350"/>
            <a:ext cx="9144000" cy="485775"/>
          </a:xfrm>
          <a:solidFill>
            <a:schemeClr val="bg1"/>
          </a:solidFill>
        </p:spPr>
        <p:txBody>
          <a:bodyPr anchor="ctr"/>
          <a:lstStyle/>
          <a:p>
            <a:pPr algn="ctr">
              <a:buFont typeface="Arial" charset="0"/>
              <a:buNone/>
            </a:pPr>
            <a:r>
              <a:rPr lang="en-US" sz="2400" b="1" smtClean="0"/>
              <a:t>Process: Downtown and Major Corridor Boundaries</a:t>
            </a:r>
          </a:p>
        </p:txBody>
      </p:sp>
      <p:pic>
        <p:nvPicPr>
          <p:cNvPr id="20486" name="Picture 2" descr="N Miami Base Map.jpg"/>
          <p:cNvPicPr>
            <a:picLocks noChangeAspect="1" noChangeArrowheads="1"/>
          </p:cNvPicPr>
          <p:nvPr/>
        </p:nvPicPr>
        <p:blipFill>
          <a:blip r:embed="rId5" cstate="print"/>
          <a:srcRect l="7478" r="2563" b="6931"/>
          <a:stretch>
            <a:fillRect/>
          </a:stretch>
        </p:blipFill>
        <p:spPr bwMode="auto">
          <a:xfrm>
            <a:off x="161925" y="1625600"/>
            <a:ext cx="8782050" cy="5232400"/>
          </a:xfrm>
          <a:prstGeom prst="rect">
            <a:avLst/>
          </a:prstGeom>
          <a:noFill/>
          <a:ln w="9525">
            <a:noFill/>
            <a:miter lim="800000"/>
            <a:headEnd/>
            <a:tailEnd/>
          </a:ln>
        </p:spPr>
      </p:pic>
      <p:sp>
        <p:nvSpPr>
          <p:cNvPr id="13" name="TextBox 12"/>
          <p:cNvSpPr txBox="1"/>
          <p:nvPr/>
        </p:nvSpPr>
        <p:spPr>
          <a:xfrm>
            <a:off x="4778375" y="3522663"/>
            <a:ext cx="1793875" cy="260350"/>
          </a:xfrm>
          <a:prstGeom prst="rect">
            <a:avLst/>
          </a:prstGeom>
          <a:solidFill>
            <a:schemeClr val="bg1"/>
          </a:solidFill>
          <a:effectLst>
            <a:outerShdw blurRad="50800" dist="38100" dir="18900000" algn="bl" rotWithShape="0">
              <a:prstClr val="black">
                <a:alpha val="40000"/>
              </a:prstClr>
            </a:outerShdw>
          </a:effectLst>
        </p:spPr>
        <p:txBody>
          <a:bodyPr>
            <a:spAutoFit/>
          </a:bodyPr>
          <a:lstStyle/>
          <a:p>
            <a:pPr>
              <a:defRPr/>
            </a:pPr>
            <a:r>
              <a:rPr lang="en-US" sz="1100" b="1" dirty="0">
                <a:latin typeface="Arial" pitchFamily="34" charset="0"/>
              </a:rPr>
              <a:t>Green-W. Dixie Highway</a:t>
            </a:r>
          </a:p>
        </p:txBody>
      </p:sp>
      <p:sp>
        <p:nvSpPr>
          <p:cNvPr id="14" name="TextBox 13"/>
          <p:cNvSpPr txBox="1"/>
          <p:nvPr/>
        </p:nvSpPr>
        <p:spPr>
          <a:xfrm>
            <a:off x="3222625" y="2809875"/>
            <a:ext cx="1681163" cy="277813"/>
          </a:xfrm>
          <a:prstGeom prst="rect">
            <a:avLst/>
          </a:prstGeom>
          <a:solidFill>
            <a:schemeClr val="bg1"/>
          </a:solidFill>
          <a:effectLst>
            <a:outerShdw blurRad="50800" dist="38100" dir="18900000" algn="bl" rotWithShape="0">
              <a:prstClr val="black">
                <a:alpha val="40000"/>
              </a:prstClr>
            </a:outerShdw>
          </a:effectLst>
        </p:spPr>
        <p:txBody>
          <a:bodyPr>
            <a:spAutoFit/>
          </a:bodyPr>
          <a:lstStyle/>
          <a:p>
            <a:pPr>
              <a:defRPr/>
            </a:pPr>
            <a:r>
              <a:rPr lang="en-US" sz="1200" b="1" dirty="0">
                <a:latin typeface="Arial" pitchFamily="34" charset="0"/>
              </a:rPr>
              <a:t>Teal-NE 6</a:t>
            </a:r>
            <a:r>
              <a:rPr lang="en-US" sz="1200" b="1" baseline="30000" dirty="0">
                <a:latin typeface="Arial" pitchFamily="34" charset="0"/>
              </a:rPr>
              <a:t>th</a:t>
            </a:r>
            <a:r>
              <a:rPr lang="en-US" sz="1200" b="1" dirty="0">
                <a:latin typeface="Arial" pitchFamily="34" charset="0"/>
              </a:rPr>
              <a:t> Avenue</a:t>
            </a:r>
          </a:p>
        </p:txBody>
      </p:sp>
      <p:sp>
        <p:nvSpPr>
          <p:cNvPr id="16" name="TextBox 15"/>
          <p:cNvSpPr txBox="1"/>
          <p:nvPr/>
        </p:nvSpPr>
        <p:spPr>
          <a:xfrm>
            <a:off x="998538" y="6323013"/>
            <a:ext cx="1825625" cy="277812"/>
          </a:xfrm>
          <a:prstGeom prst="rect">
            <a:avLst/>
          </a:prstGeom>
          <a:solidFill>
            <a:schemeClr val="bg1"/>
          </a:solidFill>
          <a:effectLst>
            <a:outerShdw blurRad="50800" dist="38100" dir="18900000" algn="bl" rotWithShape="0">
              <a:prstClr val="black">
                <a:alpha val="40000"/>
              </a:prstClr>
            </a:outerShdw>
          </a:effectLst>
        </p:spPr>
        <p:txBody>
          <a:bodyPr>
            <a:spAutoFit/>
          </a:bodyPr>
          <a:lstStyle/>
          <a:p>
            <a:pPr>
              <a:defRPr/>
            </a:pPr>
            <a:r>
              <a:rPr lang="en-US" sz="1200" b="1" dirty="0">
                <a:latin typeface="Arial" pitchFamily="34" charset="0"/>
              </a:rPr>
              <a:t>Aqua-NW 119</a:t>
            </a:r>
            <a:r>
              <a:rPr lang="en-US" sz="1200" b="1" baseline="30000" dirty="0">
                <a:latin typeface="Arial" pitchFamily="34" charset="0"/>
              </a:rPr>
              <a:t>th</a:t>
            </a:r>
            <a:r>
              <a:rPr lang="en-US" sz="1200" b="1" dirty="0">
                <a:latin typeface="Arial" pitchFamily="34" charset="0"/>
              </a:rPr>
              <a:t> Street</a:t>
            </a:r>
          </a:p>
        </p:txBody>
      </p:sp>
      <p:sp>
        <p:nvSpPr>
          <p:cNvPr id="17" name="TextBox 16"/>
          <p:cNvSpPr txBox="1"/>
          <p:nvPr/>
        </p:nvSpPr>
        <p:spPr>
          <a:xfrm>
            <a:off x="4768850" y="6427788"/>
            <a:ext cx="2535238" cy="277812"/>
          </a:xfrm>
          <a:prstGeom prst="rect">
            <a:avLst/>
          </a:prstGeom>
          <a:solidFill>
            <a:schemeClr val="bg1"/>
          </a:solidFill>
          <a:effectLst>
            <a:outerShdw blurRad="50800" dist="38100" dir="18900000" algn="bl" rotWithShape="0">
              <a:prstClr val="black">
                <a:alpha val="40000"/>
              </a:prstClr>
            </a:outerShdw>
          </a:effectLst>
        </p:spPr>
        <p:txBody>
          <a:bodyPr>
            <a:spAutoFit/>
          </a:bodyPr>
          <a:lstStyle/>
          <a:p>
            <a:pPr>
              <a:defRPr/>
            </a:pPr>
            <a:r>
              <a:rPr lang="en-US" sz="1200" b="1" dirty="0">
                <a:latin typeface="Arial" pitchFamily="34" charset="0"/>
              </a:rPr>
              <a:t>Gold-NE 125</a:t>
            </a:r>
            <a:r>
              <a:rPr lang="en-US" sz="1200" b="1" baseline="30000" dirty="0">
                <a:latin typeface="Arial" pitchFamily="34" charset="0"/>
              </a:rPr>
              <a:t>th</a:t>
            </a:r>
            <a:r>
              <a:rPr lang="en-US" sz="1200" b="1" dirty="0">
                <a:latin typeface="Arial" pitchFamily="34" charset="0"/>
              </a:rPr>
              <a:t> Street</a:t>
            </a:r>
          </a:p>
        </p:txBody>
      </p:sp>
      <p:cxnSp>
        <p:nvCxnSpPr>
          <p:cNvPr id="19" name="Straight Arrow Connector 18"/>
          <p:cNvCxnSpPr/>
          <p:nvPr/>
        </p:nvCxnSpPr>
        <p:spPr>
          <a:xfrm flipH="1" flipV="1">
            <a:off x="2009775" y="6048375"/>
            <a:ext cx="47625" cy="2952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810125" y="6153150"/>
            <a:ext cx="38100" cy="27622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981575" y="3781425"/>
            <a:ext cx="1093788" cy="69532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505200" y="3095625"/>
            <a:ext cx="1016000" cy="6731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88013" y="2520950"/>
            <a:ext cx="1997075" cy="276225"/>
          </a:xfrm>
          <a:prstGeom prst="rect">
            <a:avLst/>
          </a:prstGeom>
          <a:solidFill>
            <a:schemeClr val="bg1"/>
          </a:solidFill>
          <a:effectLst>
            <a:outerShdw blurRad="50800" dist="38100" dir="18900000" algn="bl" rotWithShape="0">
              <a:prstClr val="black">
                <a:alpha val="40000"/>
              </a:prstClr>
            </a:outerShdw>
          </a:effectLst>
        </p:spPr>
        <p:txBody>
          <a:bodyPr>
            <a:spAutoFit/>
          </a:bodyPr>
          <a:lstStyle/>
          <a:p>
            <a:pPr>
              <a:defRPr/>
            </a:pPr>
            <a:r>
              <a:rPr lang="en-US" sz="1200" b="1" dirty="0">
                <a:latin typeface="Arial" pitchFamily="34" charset="0"/>
              </a:rPr>
              <a:t>Red-Biscayne Boulevard</a:t>
            </a:r>
          </a:p>
        </p:txBody>
      </p:sp>
      <p:cxnSp>
        <p:nvCxnSpPr>
          <p:cNvPr id="39" name="Straight Arrow Connector 38"/>
          <p:cNvCxnSpPr/>
          <p:nvPr/>
        </p:nvCxnSpPr>
        <p:spPr>
          <a:xfrm>
            <a:off x="7505700" y="2800350"/>
            <a:ext cx="381000" cy="21621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515225" y="2800350"/>
            <a:ext cx="876300" cy="1714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00050" y="4122738"/>
            <a:ext cx="2043113" cy="276225"/>
          </a:xfrm>
          <a:prstGeom prst="rect">
            <a:avLst/>
          </a:prstGeom>
          <a:solidFill>
            <a:schemeClr val="bg1"/>
          </a:solidFill>
          <a:effectLst>
            <a:outerShdw blurRad="50800" dist="38100" dir="18900000" algn="bl" rotWithShape="0">
              <a:prstClr val="black">
                <a:alpha val="40000"/>
              </a:prstClr>
            </a:outerShdw>
          </a:effectLst>
        </p:spPr>
        <p:txBody>
          <a:bodyPr>
            <a:spAutoFit/>
          </a:bodyPr>
          <a:lstStyle/>
          <a:p>
            <a:pPr>
              <a:defRPr/>
            </a:pPr>
            <a:r>
              <a:rPr lang="en-US" sz="1200" b="1" dirty="0">
                <a:latin typeface="Arial" pitchFamily="34" charset="0"/>
              </a:rPr>
              <a:t>Blue - NW 7</a:t>
            </a:r>
            <a:r>
              <a:rPr lang="en-US" sz="1200" b="1" baseline="30000" dirty="0">
                <a:latin typeface="Arial" pitchFamily="34" charset="0"/>
              </a:rPr>
              <a:t>th</a:t>
            </a:r>
            <a:r>
              <a:rPr lang="en-US" sz="1200" b="1" dirty="0">
                <a:latin typeface="Arial" pitchFamily="34" charset="0"/>
              </a:rPr>
              <a:t> Ave/US441</a:t>
            </a:r>
          </a:p>
        </p:txBody>
      </p:sp>
      <p:cxnSp>
        <p:nvCxnSpPr>
          <p:cNvPr id="49" name="Straight Arrow Connector 48"/>
          <p:cNvCxnSpPr/>
          <p:nvPr/>
        </p:nvCxnSpPr>
        <p:spPr>
          <a:xfrm>
            <a:off x="1781175" y="4391025"/>
            <a:ext cx="968375" cy="5873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82947"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ED42B51-B0C3-424F-9E38-60C468283822}" type="slidenum">
              <a:rPr lang="en-US" sz="1200">
                <a:solidFill>
                  <a:schemeClr val="tx1">
                    <a:tint val="75000"/>
                  </a:schemeClr>
                </a:solidFill>
                <a:latin typeface="+mn-lt"/>
              </a:rPr>
              <a:pPr algn="r" fontAlgn="auto">
                <a:spcBef>
                  <a:spcPts val="0"/>
                </a:spcBef>
                <a:spcAft>
                  <a:spcPts val="0"/>
                </a:spcAft>
                <a:defRPr/>
              </a:pPr>
              <a:t>30</a:t>
            </a:fld>
            <a:endParaRPr lang="en-US" sz="1200" dirty="0">
              <a:solidFill>
                <a:schemeClr val="tx1">
                  <a:tint val="75000"/>
                </a:schemeClr>
              </a:solidFill>
              <a:latin typeface="+mn-lt"/>
            </a:endParaRPr>
          </a:p>
        </p:txBody>
      </p:sp>
      <p:sp>
        <p:nvSpPr>
          <p:cNvPr id="82950" name="Rectangle 7"/>
          <p:cNvSpPr>
            <a:spLocks noChangeArrowheads="1"/>
          </p:cNvSpPr>
          <p:nvPr/>
        </p:nvSpPr>
        <p:spPr bwMode="auto">
          <a:xfrm>
            <a:off x="0" y="1249363"/>
            <a:ext cx="8955088" cy="519112"/>
          </a:xfrm>
          <a:prstGeom prst="rect">
            <a:avLst/>
          </a:prstGeom>
          <a:noFill/>
          <a:ln w="9525">
            <a:noFill/>
            <a:miter lim="800000"/>
            <a:headEnd/>
            <a:tailEnd/>
          </a:ln>
        </p:spPr>
        <p:txBody>
          <a:bodyPr>
            <a:spAutoFit/>
          </a:bodyPr>
          <a:lstStyle/>
          <a:p>
            <a:pPr eaLnBrk="0" hangingPunct="0"/>
            <a:endParaRPr lang="en-US" sz="2800" b="1">
              <a:latin typeface="Calibri" pitchFamily="34" charset="0"/>
            </a:endParaRPr>
          </a:p>
        </p:txBody>
      </p:sp>
      <p:sp>
        <p:nvSpPr>
          <p:cNvPr id="82951"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Funding Opportunities</a:t>
            </a:r>
          </a:p>
        </p:txBody>
      </p:sp>
      <p:sp>
        <p:nvSpPr>
          <p:cNvPr id="82952" name="Title 1"/>
          <p:cNvSpPr>
            <a:spLocks/>
          </p:cNvSpPr>
          <p:nvPr/>
        </p:nvSpPr>
        <p:spPr bwMode="auto">
          <a:xfrm>
            <a:off x="442913" y="1320800"/>
            <a:ext cx="8229600" cy="504825"/>
          </a:xfrm>
          <a:prstGeom prst="rect">
            <a:avLst/>
          </a:prstGeom>
          <a:noFill/>
          <a:ln w="9525">
            <a:noFill/>
            <a:miter lim="800000"/>
            <a:headEnd/>
            <a:tailEnd/>
          </a:ln>
        </p:spPr>
        <p:txBody>
          <a:bodyPr anchor="ctr"/>
          <a:lstStyle/>
          <a:p>
            <a:pPr algn="ctr" eaLnBrk="0" hangingPunct="0"/>
            <a:endParaRPr lang="en-US" sz="3200" b="1">
              <a:latin typeface="Calibri" pitchFamily="34" charset="0"/>
            </a:endParaRPr>
          </a:p>
        </p:txBody>
      </p:sp>
      <p:pic>
        <p:nvPicPr>
          <p:cNvPr id="82953" name="Picture 4"/>
          <p:cNvPicPr>
            <a:picLocks noGrp="1" noChangeAspect="1"/>
          </p:cNvPicPr>
          <p:nvPr>
            <p:ph idx="4294967295"/>
          </p:nvPr>
        </p:nvPicPr>
        <p:blipFill>
          <a:blip r:embed="rId5" cstate="print"/>
          <a:srcRect/>
          <a:stretch>
            <a:fillRect/>
          </a:stretch>
        </p:blipFill>
        <p:spPr>
          <a:xfrm>
            <a:off x="0" y="793750"/>
            <a:ext cx="9144000" cy="5562600"/>
          </a:xfrm>
          <a:noFill/>
          <a:ln/>
        </p:spPr>
      </p:pic>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84995"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A1E1420-6721-463F-801D-B6F078095CC7}" type="slidenum">
              <a:rPr lang="en-US" sz="1200">
                <a:solidFill>
                  <a:schemeClr val="tx1">
                    <a:tint val="75000"/>
                  </a:schemeClr>
                </a:solidFill>
                <a:latin typeface="+mn-lt"/>
              </a:rPr>
              <a:pPr algn="r" fontAlgn="auto">
                <a:spcBef>
                  <a:spcPts val="0"/>
                </a:spcBef>
                <a:spcAft>
                  <a:spcPts val="0"/>
                </a:spcAft>
                <a:defRPr/>
              </a:pPr>
              <a:t>31</a:t>
            </a:fld>
            <a:endParaRPr lang="en-US" sz="1200" dirty="0">
              <a:solidFill>
                <a:schemeClr val="tx1">
                  <a:tint val="75000"/>
                </a:schemeClr>
              </a:solidFill>
              <a:latin typeface="+mn-lt"/>
            </a:endParaRPr>
          </a:p>
        </p:txBody>
      </p:sp>
      <p:sp>
        <p:nvSpPr>
          <p:cNvPr id="84997" name="Rectangle 7"/>
          <p:cNvSpPr>
            <a:spLocks noChangeArrowheads="1"/>
          </p:cNvSpPr>
          <p:nvPr/>
        </p:nvSpPr>
        <p:spPr bwMode="auto">
          <a:xfrm>
            <a:off x="0" y="1249363"/>
            <a:ext cx="8955088" cy="519112"/>
          </a:xfrm>
          <a:prstGeom prst="rect">
            <a:avLst/>
          </a:prstGeom>
          <a:noFill/>
          <a:ln w="9525">
            <a:noFill/>
            <a:miter lim="800000"/>
            <a:headEnd/>
            <a:tailEnd/>
          </a:ln>
        </p:spPr>
        <p:txBody>
          <a:bodyPr>
            <a:spAutoFit/>
          </a:bodyPr>
          <a:lstStyle/>
          <a:p>
            <a:pPr eaLnBrk="0" hangingPunct="0"/>
            <a:endParaRPr lang="en-US" sz="2800" b="1">
              <a:latin typeface="Calibri" pitchFamily="34" charset="0"/>
            </a:endParaRPr>
          </a:p>
        </p:txBody>
      </p:sp>
      <p:sp>
        <p:nvSpPr>
          <p:cNvPr id="84998"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Funding Opportunities</a:t>
            </a:r>
          </a:p>
        </p:txBody>
      </p:sp>
      <p:sp>
        <p:nvSpPr>
          <p:cNvPr id="84999" name="Title 1"/>
          <p:cNvSpPr>
            <a:spLocks/>
          </p:cNvSpPr>
          <p:nvPr/>
        </p:nvSpPr>
        <p:spPr bwMode="auto">
          <a:xfrm>
            <a:off x="442913" y="1320800"/>
            <a:ext cx="8229600" cy="504825"/>
          </a:xfrm>
          <a:prstGeom prst="rect">
            <a:avLst/>
          </a:prstGeom>
          <a:noFill/>
          <a:ln w="9525">
            <a:noFill/>
            <a:miter lim="800000"/>
            <a:headEnd/>
            <a:tailEnd/>
          </a:ln>
        </p:spPr>
        <p:txBody>
          <a:bodyPr anchor="ctr"/>
          <a:lstStyle/>
          <a:p>
            <a:pPr algn="ctr" eaLnBrk="0" hangingPunct="0"/>
            <a:endParaRPr lang="en-US" sz="3200" b="1">
              <a:latin typeface="Calibri" pitchFamily="34" charset="0"/>
            </a:endParaRPr>
          </a:p>
        </p:txBody>
      </p:sp>
      <p:pic>
        <p:nvPicPr>
          <p:cNvPr id="85001" name="Picture 1"/>
          <p:cNvPicPr>
            <a:picLocks noChangeAspect="1"/>
          </p:cNvPicPr>
          <p:nvPr/>
        </p:nvPicPr>
        <p:blipFill>
          <a:blip r:embed="rId5" cstate="print"/>
          <a:srcRect/>
          <a:stretch>
            <a:fillRect/>
          </a:stretch>
        </p:blipFill>
        <p:spPr bwMode="auto">
          <a:xfrm>
            <a:off x="0" y="884238"/>
            <a:ext cx="9144000" cy="55086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87043"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C845FA7-F2D6-4E27-9B35-5DD6866FB063}" type="slidenum">
              <a:rPr lang="en-US" sz="1200">
                <a:solidFill>
                  <a:schemeClr val="tx1">
                    <a:tint val="75000"/>
                  </a:schemeClr>
                </a:solidFill>
                <a:latin typeface="+mn-lt"/>
              </a:rPr>
              <a:pPr algn="r" fontAlgn="auto">
                <a:spcBef>
                  <a:spcPts val="0"/>
                </a:spcBef>
                <a:spcAft>
                  <a:spcPts val="0"/>
                </a:spcAft>
                <a:defRPr/>
              </a:pPr>
              <a:t>32</a:t>
            </a:fld>
            <a:endParaRPr lang="en-US" sz="1200" dirty="0">
              <a:solidFill>
                <a:schemeClr val="tx1">
                  <a:tint val="75000"/>
                </a:schemeClr>
              </a:solidFill>
              <a:latin typeface="+mn-lt"/>
            </a:endParaRPr>
          </a:p>
        </p:txBody>
      </p:sp>
      <p:sp>
        <p:nvSpPr>
          <p:cNvPr id="87045" name="Rectangle 7"/>
          <p:cNvSpPr>
            <a:spLocks noChangeArrowheads="1"/>
          </p:cNvSpPr>
          <p:nvPr/>
        </p:nvSpPr>
        <p:spPr bwMode="auto">
          <a:xfrm>
            <a:off x="0" y="1249363"/>
            <a:ext cx="8955088" cy="519112"/>
          </a:xfrm>
          <a:prstGeom prst="rect">
            <a:avLst/>
          </a:prstGeom>
          <a:noFill/>
          <a:ln w="9525">
            <a:noFill/>
            <a:miter lim="800000"/>
            <a:headEnd/>
            <a:tailEnd/>
          </a:ln>
        </p:spPr>
        <p:txBody>
          <a:bodyPr>
            <a:spAutoFit/>
          </a:bodyPr>
          <a:lstStyle/>
          <a:p>
            <a:pPr eaLnBrk="0" hangingPunct="0"/>
            <a:endParaRPr lang="en-US" sz="2800" b="1">
              <a:latin typeface="Calibri" pitchFamily="34" charset="0"/>
            </a:endParaRPr>
          </a:p>
        </p:txBody>
      </p:sp>
      <p:sp>
        <p:nvSpPr>
          <p:cNvPr id="87046"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Funding Opportunities</a:t>
            </a:r>
          </a:p>
        </p:txBody>
      </p:sp>
      <p:sp>
        <p:nvSpPr>
          <p:cNvPr id="87047" name="Title 1"/>
          <p:cNvSpPr>
            <a:spLocks/>
          </p:cNvSpPr>
          <p:nvPr/>
        </p:nvSpPr>
        <p:spPr bwMode="auto">
          <a:xfrm>
            <a:off x="442913" y="1320800"/>
            <a:ext cx="8229600" cy="504825"/>
          </a:xfrm>
          <a:prstGeom prst="rect">
            <a:avLst/>
          </a:prstGeom>
          <a:noFill/>
          <a:ln w="9525">
            <a:noFill/>
            <a:miter lim="800000"/>
            <a:headEnd/>
            <a:tailEnd/>
          </a:ln>
        </p:spPr>
        <p:txBody>
          <a:bodyPr anchor="ctr"/>
          <a:lstStyle/>
          <a:p>
            <a:pPr algn="ctr" eaLnBrk="0" hangingPunct="0"/>
            <a:endParaRPr lang="en-US" sz="3200" b="1">
              <a:latin typeface="Calibri" pitchFamily="34" charset="0"/>
            </a:endParaRPr>
          </a:p>
        </p:txBody>
      </p:sp>
      <p:pic>
        <p:nvPicPr>
          <p:cNvPr id="87049" name="Picture 2"/>
          <p:cNvPicPr>
            <a:picLocks noChangeAspect="1"/>
          </p:cNvPicPr>
          <p:nvPr/>
        </p:nvPicPr>
        <p:blipFill>
          <a:blip r:embed="rId5" cstate="print"/>
          <a:srcRect/>
          <a:stretch>
            <a:fillRect/>
          </a:stretch>
        </p:blipFill>
        <p:spPr bwMode="auto">
          <a:xfrm>
            <a:off x="0" y="784225"/>
            <a:ext cx="9144000" cy="55880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89091"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A4B54D6-4F6B-4A9E-BC2F-B61903068BFF}" type="slidenum">
              <a:rPr lang="en-US" sz="1200">
                <a:solidFill>
                  <a:schemeClr val="tx1">
                    <a:tint val="75000"/>
                  </a:schemeClr>
                </a:solidFill>
                <a:latin typeface="+mn-lt"/>
              </a:rPr>
              <a:pPr algn="r" fontAlgn="auto">
                <a:spcBef>
                  <a:spcPts val="0"/>
                </a:spcBef>
                <a:spcAft>
                  <a:spcPts val="0"/>
                </a:spcAft>
                <a:defRPr/>
              </a:pPr>
              <a:t>33</a:t>
            </a:fld>
            <a:endParaRPr lang="en-US" sz="1200" dirty="0">
              <a:solidFill>
                <a:schemeClr val="tx1">
                  <a:tint val="75000"/>
                </a:schemeClr>
              </a:solidFill>
              <a:latin typeface="+mn-lt"/>
            </a:endParaRPr>
          </a:p>
        </p:txBody>
      </p:sp>
      <p:sp>
        <p:nvSpPr>
          <p:cNvPr id="89093" name="Rectangle 7"/>
          <p:cNvSpPr>
            <a:spLocks noChangeArrowheads="1"/>
          </p:cNvSpPr>
          <p:nvPr/>
        </p:nvSpPr>
        <p:spPr bwMode="auto">
          <a:xfrm>
            <a:off x="0" y="1249363"/>
            <a:ext cx="8955088" cy="519112"/>
          </a:xfrm>
          <a:prstGeom prst="rect">
            <a:avLst/>
          </a:prstGeom>
          <a:noFill/>
          <a:ln w="9525">
            <a:noFill/>
            <a:miter lim="800000"/>
            <a:headEnd/>
            <a:tailEnd/>
          </a:ln>
        </p:spPr>
        <p:txBody>
          <a:bodyPr>
            <a:spAutoFit/>
          </a:bodyPr>
          <a:lstStyle/>
          <a:p>
            <a:pPr eaLnBrk="0" hangingPunct="0"/>
            <a:endParaRPr lang="en-US" sz="2800" b="1">
              <a:latin typeface="Calibri" pitchFamily="34" charset="0"/>
            </a:endParaRPr>
          </a:p>
        </p:txBody>
      </p:sp>
      <p:sp>
        <p:nvSpPr>
          <p:cNvPr id="89094"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Implementation: Funding Opportunities</a:t>
            </a:r>
          </a:p>
        </p:txBody>
      </p:sp>
      <p:sp>
        <p:nvSpPr>
          <p:cNvPr id="89095" name="Title 1"/>
          <p:cNvSpPr>
            <a:spLocks/>
          </p:cNvSpPr>
          <p:nvPr/>
        </p:nvSpPr>
        <p:spPr bwMode="auto">
          <a:xfrm>
            <a:off x="442913" y="1320800"/>
            <a:ext cx="8229600" cy="504825"/>
          </a:xfrm>
          <a:prstGeom prst="rect">
            <a:avLst/>
          </a:prstGeom>
          <a:noFill/>
          <a:ln w="9525">
            <a:noFill/>
            <a:miter lim="800000"/>
            <a:headEnd/>
            <a:tailEnd/>
          </a:ln>
        </p:spPr>
        <p:txBody>
          <a:bodyPr anchor="ctr"/>
          <a:lstStyle/>
          <a:p>
            <a:pPr algn="ctr" eaLnBrk="0" hangingPunct="0"/>
            <a:endParaRPr lang="en-US" sz="3200" b="1">
              <a:latin typeface="Calibri" pitchFamily="34" charset="0"/>
            </a:endParaRPr>
          </a:p>
        </p:txBody>
      </p:sp>
      <p:pic>
        <p:nvPicPr>
          <p:cNvPr id="89098" name="Picture 1"/>
          <p:cNvPicPr>
            <a:picLocks noChangeAspect="1"/>
          </p:cNvPicPr>
          <p:nvPr/>
        </p:nvPicPr>
        <p:blipFill>
          <a:blip r:embed="rId5" cstate="print"/>
          <a:srcRect/>
          <a:stretch>
            <a:fillRect/>
          </a:stretch>
        </p:blipFill>
        <p:spPr bwMode="auto">
          <a:xfrm>
            <a:off x="0" y="827088"/>
            <a:ext cx="9144000" cy="55594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92163"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328F345-F315-48C1-AE98-E3595396578F}" type="slidenum">
              <a:rPr lang="en-US" sz="1200">
                <a:solidFill>
                  <a:schemeClr val="tx1">
                    <a:tint val="75000"/>
                  </a:schemeClr>
                </a:solidFill>
                <a:latin typeface="+mn-lt"/>
              </a:rPr>
              <a:pPr algn="r" fontAlgn="auto">
                <a:spcBef>
                  <a:spcPts val="0"/>
                </a:spcBef>
                <a:spcAft>
                  <a:spcPts val="0"/>
                </a:spcAft>
                <a:defRPr/>
              </a:pPr>
              <a:t>34</a:t>
            </a:fld>
            <a:endParaRPr lang="en-US" sz="1200" dirty="0">
              <a:solidFill>
                <a:schemeClr val="tx1">
                  <a:tint val="75000"/>
                </a:schemeClr>
              </a:solidFill>
              <a:latin typeface="+mn-lt"/>
            </a:endParaRPr>
          </a:p>
        </p:txBody>
      </p:sp>
      <p:sp>
        <p:nvSpPr>
          <p:cNvPr id="92166" name="Rectangle 7"/>
          <p:cNvSpPr>
            <a:spLocks noChangeArrowheads="1"/>
          </p:cNvSpPr>
          <p:nvPr/>
        </p:nvSpPr>
        <p:spPr bwMode="auto">
          <a:xfrm>
            <a:off x="0" y="1249363"/>
            <a:ext cx="8955088" cy="519112"/>
          </a:xfrm>
          <a:prstGeom prst="rect">
            <a:avLst/>
          </a:prstGeom>
          <a:noFill/>
          <a:ln w="9525">
            <a:noFill/>
            <a:miter lim="800000"/>
            <a:headEnd/>
            <a:tailEnd/>
          </a:ln>
        </p:spPr>
        <p:txBody>
          <a:bodyPr>
            <a:spAutoFit/>
          </a:bodyPr>
          <a:lstStyle/>
          <a:p>
            <a:pPr eaLnBrk="0" hangingPunct="0"/>
            <a:endParaRPr lang="en-US" sz="2800" b="1">
              <a:latin typeface="Calibri" pitchFamily="34" charset="0"/>
            </a:endParaRPr>
          </a:p>
        </p:txBody>
      </p:sp>
      <p:sp>
        <p:nvSpPr>
          <p:cNvPr id="92168" name="Title 1"/>
          <p:cNvSpPr>
            <a:spLocks/>
          </p:cNvSpPr>
          <p:nvPr/>
        </p:nvSpPr>
        <p:spPr bwMode="auto">
          <a:xfrm>
            <a:off x="631599" y="245610"/>
            <a:ext cx="8229600" cy="504825"/>
          </a:xfrm>
          <a:prstGeom prst="rect">
            <a:avLst/>
          </a:prstGeom>
          <a:noFill/>
          <a:ln w="9525">
            <a:noFill/>
            <a:miter lim="800000"/>
            <a:headEnd/>
            <a:tailEnd/>
          </a:ln>
        </p:spPr>
        <p:txBody>
          <a:bodyPr anchor="ctr"/>
          <a:lstStyle/>
          <a:p>
            <a:pPr algn="ctr" eaLnBrk="0" hangingPunct="0"/>
            <a:r>
              <a:rPr lang="en-US" sz="4400" b="1" dirty="0">
                <a:solidFill>
                  <a:schemeClr val="bg1"/>
                </a:solidFill>
                <a:latin typeface="Calibri" pitchFamily="34" charset="0"/>
              </a:rPr>
              <a:t>Thank You for Joining </a:t>
            </a:r>
            <a:r>
              <a:rPr lang="en-US" sz="4400" b="1" dirty="0" smtClean="0">
                <a:solidFill>
                  <a:schemeClr val="bg1"/>
                </a:solidFill>
                <a:latin typeface="Calibri" pitchFamily="34" charset="0"/>
              </a:rPr>
              <a:t>Us!</a:t>
            </a:r>
            <a:endParaRPr lang="en-US" sz="4400" b="1" dirty="0">
              <a:solidFill>
                <a:schemeClr val="bg1"/>
              </a:solidFill>
              <a:latin typeface="Calibri" pitchFamily="34" charset="0"/>
            </a:endParaRPr>
          </a:p>
        </p:txBody>
      </p:sp>
      <p:pic>
        <p:nvPicPr>
          <p:cNvPr id="5122" name="Picture 2" descr="http://4.bp.blogspot.com/-g5paDqdp3YE/ThulwSE874I/AAAAAAAADcc/hDXjRLX09pk/s1600/Relationships+Love+Language+%257E+Working+Together+with+Your+Spouse.jpg"/>
          <p:cNvPicPr>
            <a:picLocks noChangeAspect="1" noChangeArrowheads="1"/>
          </p:cNvPicPr>
          <p:nvPr/>
        </p:nvPicPr>
        <p:blipFill>
          <a:blip r:embed="rId5" cstate="print"/>
          <a:srcRect/>
          <a:stretch>
            <a:fillRect/>
          </a:stretch>
        </p:blipFill>
        <p:spPr bwMode="auto">
          <a:xfrm>
            <a:off x="523218" y="1265073"/>
            <a:ext cx="8228896" cy="5179270"/>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2000" b="-2000"/>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22531"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Downtown Development Plan</a:t>
            </a:r>
          </a:p>
        </p:txBody>
      </p:sp>
      <p:sp>
        <p:nvSpPr>
          <p:cNvPr id="5" name="Slide Number Placeholder 4"/>
          <p:cNvSpPr>
            <a:spLocks noGrp="1"/>
          </p:cNvSpPr>
          <p:nvPr>
            <p:ph type="sldNum" sz="quarter" idx="12"/>
          </p:nvPr>
        </p:nvSpPr>
        <p:spPr/>
        <p:txBody>
          <a:bodyPr/>
          <a:lstStyle/>
          <a:p>
            <a:pPr>
              <a:defRPr/>
            </a:pPr>
            <a:fld id="{7E492CB4-12F5-4E5D-9921-C50E13D225FE}" type="slidenum">
              <a:rPr lang="en-US" smtClean="0"/>
              <a:pPr>
                <a:defRPr/>
              </a:pPr>
              <a:t>4</a:t>
            </a:fld>
            <a:endParaRPr lang="en-US" dirty="0"/>
          </a:p>
        </p:txBody>
      </p:sp>
      <p:sp>
        <p:nvSpPr>
          <p:cNvPr id="10" name="Title 2"/>
          <p:cNvSpPr txBox="1">
            <a:spLocks noGrp="1"/>
          </p:cNvSpPr>
          <p:nvPr>
            <p:ph idx="1"/>
          </p:nvPr>
        </p:nvSpPr>
        <p:spPr>
          <a:xfrm>
            <a:off x="0" y="1276350"/>
            <a:ext cx="8658225" cy="485775"/>
          </a:xfrm>
          <a:solidFill>
            <a:schemeClr val="bg1"/>
          </a:solidFill>
        </p:spPr>
        <p:txBody>
          <a:bodyPr anchor="ctr"/>
          <a:lstStyle/>
          <a:p>
            <a:r>
              <a:rPr lang="en-US" sz="2400" b="1" smtClean="0"/>
              <a:t>Process </a:t>
            </a:r>
            <a:r>
              <a:rPr lang="en-US" sz="2400" i="1" smtClean="0"/>
              <a:t>(cont’d)</a:t>
            </a:r>
            <a:r>
              <a:rPr lang="en-US" sz="2400" b="1" smtClean="0"/>
              <a:t>:  Downtown Boundary</a:t>
            </a:r>
          </a:p>
        </p:txBody>
      </p:sp>
      <p:pic>
        <p:nvPicPr>
          <p:cNvPr id="22534" name="Picture 22"/>
          <p:cNvPicPr>
            <a:picLocks noChangeAspect="1" noChangeArrowheads="1"/>
          </p:cNvPicPr>
          <p:nvPr/>
        </p:nvPicPr>
        <p:blipFill>
          <a:blip r:embed="rId5" cstate="print"/>
          <a:srcRect l="22971" t="16689" r="25320" b="22697"/>
          <a:stretch>
            <a:fillRect/>
          </a:stretch>
        </p:blipFill>
        <p:spPr bwMode="auto">
          <a:xfrm>
            <a:off x="812800" y="2074863"/>
            <a:ext cx="7721600" cy="4283075"/>
          </a:xfrm>
          <a:prstGeom prst="rect">
            <a:avLst/>
          </a:prstGeom>
          <a:noFill/>
          <a:ln w="38100">
            <a:solidFill>
              <a:srgbClr val="000000"/>
            </a:solidFill>
            <a:miter lim="800000"/>
            <a:headEnd/>
            <a:tailEnd/>
          </a:ln>
        </p:spPr>
      </p:pic>
      <p:sp>
        <p:nvSpPr>
          <p:cNvPr id="20" name="Text Box 4"/>
          <p:cNvSpPr txBox="1">
            <a:spLocks noChangeArrowheads="1"/>
          </p:cNvSpPr>
          <p:nvPr/>
        </p:nvSpPr>
        <p:spPr bwMode="auto">
          <a:xfrm>
            <a:off x="836613" y="4460875"/>
            <a:ext cx="1450975" cy="546100"/>
          </a:xfrm>
          <a:prstGeom prst="rect">
            <a:avLst/>
          </a:prstGeom>
          <a:solidFill>
            <a:srgbClr val="FFFFFF"/>
          </a:solidFill>
          <a:ln w="9525">
            <a:solidFill>
              <a:srgbClr val="000000"/>
            </a:solidFill>
            <a:miter lim="800000"/>
            <a:headEnd/>
            <a:tailEnd/>
          </a:ln>
        </p:spPr>
        <p:txBody>
          <a:bodyPr/>
          <a:lstStyle/>
          <a:p>
            <a:pPr>
              <a:spcAft>
                <a:spcPts val="0"/>
              </a:spcAft>
              <a:defRPr/>
            </a:pPr>
            <a:r>
              <a:rPr lang="en-US" sz="1600" b="1" dirty="0">
                <a:latin typeface="+mn-lt"/>
              </a:rPr>
              <a:t>CCD Boundary (teal line)</a:t>
            </a:r>
            <a:endParaRPr lang="en-US" sz="1600" dirty="0">
              <a:latin typeface="+mn-lt"/>
            </a:endParaRPr>
          </a:p>
        </p:txBody>
      </p:sp>
      <p:cxnSp>
        <p:nvCxnSpPr>
          <p:cNvPr id="24" name="Straight Arrow Connector 23"/>
          <p:cNvCxnSpPr/>
          <p:nvPr/>
        </p:nvCxnSpPr>
        <p:spPr>
          <a:xfrm flipH="1">
            <a:off x="1916113" y="5029200"/>
            <a:ext cx="195262" cy="6318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206625" y="4992688"/>
            <a:ext cx="463550" cy="3492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38" name="Text Box 3"/>
          <p:cNvSpPr txBox="1">
            <a:spLocks noChangeArrowheads="1"/>
          </p:cNvSpPr>
          <p:nvPr/>
        </p:nvSpPr>
        <p:spPr bwMode="auto">
          <a:xfrm>
            <a:off x="6897688" y="1789113"/>
            <a:ext cx="1644650" cy="561975"/>
          </a:xfrm>
          <a:prstGeom prst="rect">
            <a:avLst/>
          </a:prstGeom>
          <a:solidFill>
            <a:srgbClr val="FFFFFF"/>
          </a:solidFill>
          <a:ln w="9525">
            <a:solidFill>
              <a:srgbClr val="000000"/>
            </a:solidFill>
            <a:miter lim="800000"/>
            <a:headEnd/>
            <a:tailEnd/>
          </a:ln>
        </p:spPr>
        <p:txBody>
          <a:bodyPr/>
          <a:lstStyle/>
          <a:p>
            <a:pPr algn="ctr"/>
            <a:r>
              <a:rPr lang="en-US" b="1">
                <a:latin typeface="Calibri" pitchFamily="34" charset="0"/>
              </a:rPr>
              <a:t>NRO Boundary</a:t>
            </a:r>
          </a:p>
          <a:p>
            <a:pPr algn="ctr"/>
            <a:r>
              <a:rPr lang="en-US" b="1">
                <a:latin typeface="Calibri" pitchFamily="34" charset="0"/>
              </a:rPr>
              <a:t>(black line)</a:t>
            </a:r>
            <a:endParaRPr lang="en-US"/>
          </a:p>
        </p:txBody>
      </p:sp>
      <p:cxnSp>
        <p:nvCxnSpPr>
          <p:cNvPr id="27" name="Straight Arrow Connector 26"/>
          <p:cNvCxnSpPr/>
          <p:nvPr/>
        </p:nvCxnSpPr>
        <p:spPr>
          <a:xfrm>
            <a:off x="7250113" y="2344738"/>
            <a:ext cx="544512" cy="7905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429375" y="2328863"/>
            <a:ext cx="849313" cy="1825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2000" b="-2000"/>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24579"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a:spLocks noGrp="1"/>
          </p:cNvSpPr>
          <p:nvPr>
            <p:ph type="sldNum" sz="quarter" idx="12"/>
          </p:nvPr>
        </p:nvSpPr>
        <p:spPr/>
        <p:txBody>
          <a:bodyPr/>
          <a:lstStyle/>
          <a:p>
            <a:pPr>
              <a:defRPr/>
            </a:pPr>
            <a:fld id="{9CB66ACC-F0A7-4B92-8212-16C9F6AE6716}" type="slidenum">
              <a:rPr lang="en-US" smtClean="0"/>
              <a:pPr>
                <a:defRPr/>
              </a:pPr>
              <a:t>5</a:t>
            </a:fld>
            <a:endParaRPr lang="en-US" dirty="0"/>
          </a:p>
        </p:txBody>
      </p:sp>
      <p:sp>
        <p:nvSpPr>
          <p:cNvPr id="24581" name="Content Placeholder 4"/>
          <p:cNvSpPr>
            <a:spLocks noGrp="1"/>
          </p:cNvSpPr>
          <p:nvPr>
            <p:ph idx="1"/>
          </p:nvPr>
        </p:nvSpPr>
        <p:spPr>
          <a:xfrm>
            <a:off x="369888" y="1989138"/>
            <a:ext cx="8229600" cy="4525962"/>
          </a:xfrm>
        </p:spPr>
        <p:txBody>
          <a:bodyPr/>
          <a:lstStyle/>
          <a:p>
            <a:pPr>
              <a:spcBef>
                <a:spcPct val="0"/>
              </a:spcBef>
            </a:pPr>
            <a:endParaRPr lang="en-US" sz="2400" smtClean="0"/>
          </a:p>
          <a:p>
            <a:pPr>
              <a:spcBef>
                <a:spcPct val="0"/>
              </a:spcBef>
            </a:pPr>
            <a:endParaRPr lang="en-US" sz="2400" smtClean="0"/>
          </a:p>
          <a:p>
            <a:pPr>
              <a:spcBef>
                <a:spcPct val="0"/>
              </a:spcBef>
            </a:pPr>
            <a:endParaRPr lang="en-US" sz="2400" smtClean="0"/>
          </a:p>
          <a:p>
            <a:endParaRPr lang="en-US" smtClean="0"/>
          </a:p>
        </p:txBody>
      </p:sp>
      <p:sp>
        <p:nvSpPr>
          <p:cNvPr id="9" name="Title 2"/>
          <p:cNvSpPr txBox="1">
            <a:spLocks/>
          </p:cNvSpPr>
          <p:nvPr/>
        </p:nvSpPr>
        <p:spPr bwMode="auto">
          <a:xfrm>
            <a:off x="238125" y="1166813"/>
            <a:ext cx="4254500" cy="749300"/>
          </a:xfrm>
          <a:prstGeom prst="rect">
            <a:avLst/>
          </a:prstGeom>
          <a:noFill/>
          <a:ln w="9525">
            <a:noFill/>
            <a:miter lim="800000"/>
            <a:headEnd/>
            <a:tailEnd/>
          </a:ln>
        </p:spPr>
        <p:txBody>
          <a:bodyPr anchor="ctr"/>
          <a:lstStyle/>
          <a:p>
            <a:pPr eaLnBrk="0" hangingPunct="0">
              <a:defRPr/>
            </a:pPr>
            <a:endParaRPr lang="en-US" sz="3200" b="1" dirty="0">
              <a:latin typeface="+mn-lt"/>
              <a:ea typeface="+mj-ea"/>
              <a:cs typeface="Arial" pitchFamily="34" charset="0"/>
            </a:endParaRPr>
          </a:p>
        </p:txBody>
      </p:sp>
      <p:sp>
        <p:nvSpPr>
          <p:cNvPr id="8" name="Title 2"/>
          <p:cNvSpPr txBox="1">
            <a:spLocks/>
          </p:cNvSpPr>
          <p:nvPr/>
        </p:nvSpPr>
        <p:spPr bwMode="auto">
          <a:xfrm>
            <a:off x="238125" y="1138238"/>
            <a:ext cx="4818063" cy="647700"/>
          </a:xfrm>
          <a:prstGeom prst="rect">
            <a:avLst/>
          </a:prstGeom>
          <a:noFill/>
          <a:ln w="9525">
            <a:noFill/>
            <a:miter lim="800000"/>
            <a:headEnd/>
            <a:tailEnd/>
          </a:ln>
        </p:spPr>
        <p:txBody>
          <a:bodyPr anchor="ctr"/>
          <a:lstStyle/>
          <a:p>
            <a:pPr eaLnBrk="0" hangingPunct="0"/>
            <a:r>
              <a:rPr lang="en-US" sz="2400" b="1">
                <a:latin typeface="Calibri" pitchFamily="34" charset="0"/>
              </a:rPr>
              <a:t>Process: </a:t>
            </a:r>
            <a:r>
              <a:rPr lang="en-US" sz="2400" i="1">
                <a:latin typeface="Calibri" pitchFamily="34" charset="0"/>
              </a:rPr>
              <a:t>(cont’d)</a:t>
            </a:r>
            <a:endParaRPr lang="en-US" sz="2400" b="1">
              <a:latin typeface="Calibri" pitchFamily="34" charset="0"/>
            </a:endParaRPr>
          </a:p>
        </p:txBody>
      </p:sp>
      <p:sp>
        <p:nvSpPr>
          <p:cNvPr id="10" name="Rectangle 9"/>
          <p:cNvSpPr/>
          <p:nvPr/>
        </p:nvSpPr>
        <p:spPr>
          <a:xfrm>
            <a:off x="285750" y="1657350"/>
            <a:ext cx="7143750" cy="5037138"/>
          </a:xfrm>
          <a:prstGeom prst="rect">
            <a:avLst/>
          </a:prstGeom>
        </p:spPr>
        <p:txBody>
          <a:bodyPr>
            <a:spAutoFit/>
          </a:bodyPr>
          <a:lstStyle/>
          <a:p>
            <a:pPr marL="347663" indent="-288925" algn="just">
              <a:lnSpc>
                <a:spcPct val="150000"/>
              </a:lnSpc>
            </a:pPr>
            <a:r>
              <a:rPr lang="en-US" sz="2800" b="1" i="1">
                <a:latin typeface="Calibri" pitchFamily="34" charset="0"/>
              </a:rPr>
              <a:t>Self Assessment:</a:t>
            </a:r>
            <a:r>
              <a:rPr lang="en-US" sz="2800" b="1">
                <a:latin typeface="Calibri" pitchFamily="34" charset="0"/>
              </a:rPr>
              <a:t> </a:t>
            </a:r>
          </a:p>
          <a:p>
            <a:pPr marL="347663" indent="-288925">
              <a:buFont typeface="Arial" charset="0"/>
              <a:buChar char="•"/>
            </a:pPr>
            <a:r>
              <a:rPr lang="en-US" sz="2800" b="1">
                <a:latin typeface="Calibri" pitchFamily="34" charset="0"/>
              </a:rPr>
              <a:t>Review of All Existing Visioning/Economic   Documents</a:t>
            </a:r>
          </a:p>
          <a:p>
            <a:pPr marL="347663" indent="-288925">
              <a:buFont typeface="Arial" charset="0"/>
              <a:buChar char="•"/>
            </a:pPr>
            <a:r>
              <a:rPr lang="en-US" sz="2800" b="1">
                <a:latin typeface="Calibri" pitchFamily="34" charset="0"/>
              </a:rPr>
              <a:t>Background and Existing Conditions</a:t>
            </a:r>
          </a:p>
          <a:p>
            <a:pPr marL="461963" lvl="1">
              <a:buFont typeface="Arial" charset="0"/>
              <a:buChar char="–"/>
            </a:pPr>
            <a:r>
              <a:rPr lang="en-US" sz="2600">
                <a:latin typeface="Calibri" pitchFamily="34" charset="0"/>
              </a:rPr>
              <a:t> Demographics/Housing Analysis</a:t>
            </a:r>
          </a:p>
          <a:p>
            <a:pPr marL="461963" lvl="1">
              <a:buFont typeface="Arial" charset="0"/>
              <a:buChar char="–"/>
            </a:pPr>
            <a:r>
              <a:rPr lang="en-US" sz="2600">
                <a:latin typeface="Calibri" pitchFamily="34" charset="0"/>
              </a:rPr>
              <a:t> Employment Characteristics and 			Commuting</a:t>
            </a:r>
          </a:p>
          <a:p>
            <a:pPr marL="461963" lvl="1">
              <a:buFont typeface="Arial" charset="0"/>
              <a:buChar char="–"/>
            </a:pPr>
            <a:r>
              <a:rPr lang="en-US" sz="2600">
                <a:latin typeface="Calibri" pitchFamily="34" charset="0"/>
              </a:rPr>
              <a:t> Zoning and Land use Characteristics</a:t>
            </a:r>
          </a:p>
          <a:p>
            <a:pPr marL="461963" lvl="1">
              <a:buFont typeface="Arial" charset="0"/>
              <a:buChar char="–"/>
            </a:pPr>
            <a:r>
              <a:rPr lang="en-US" sz="2600">
                <a:latin typeface="Calibri" pitchFamily="34" charset="0"/>
              </a:rPr>
              <a:t> Economic Development Foundations </a:t>
            </a:r>
          </a:p>
          <a:p>
            <a:pPr marL="461963" lvl="1">
              <a:buFont typeface="Arial" charset="0"/>
              <a:buChar char="–"/>
            </a:pPr>
            <a:r>
              <a:rPr lang="en-US" sz="2600">
                <a:latin typeface="Calibri" pitchFamily="34" charset="0"/>
              </a:rPr>
              <a:t> Retail Gap Analysis</a:t>
            </a:r>
          </a:p>
          <a:p>
            <a:pPr marL="347663" indent="-288925" algn="just">
              <a:lnSpc>
                <a:spcPct val="150000"/>
              </a:lnSpc>
              <a:buFont typeface="Arial" charset="0"/>
              <a:buChar char="•"/>
            </a:pPr>
            <a:r>
              <a:rPr lang="en-US" sz="2800">
                <a:latin typeface="Calibri" pitchFamily="34" charset="0"/>
              </a:rPr>
              <a:t> </a:t>
            </a:r>
            <a:r>
              <a:rPr lang="en-US" sz="2800" b="1">
                <a:latin typeface="Calibri" pitchFamily="34" charset="0"/>
              </a:rPr>
              <a:t>Economic/Market Analysis Report</a:t>
            </a:r>
            <a:r>
              <a:rPr lang="en-US" sz="2400" b="1"/>
              <a:t> </a:t>
            </a:r>
          </a:p>
        </p:txBody>
      </p:sp>
      <p:pic>
        <p:nvPicPr>
          <p:cNvPr id="24585" name="Picture 6"/>
          <p:cNvPicPr>
            <a:picLocks noChangeAspect="1" noChangeArrowheads="1"/>
          </p:cNvPicPr>
          <p:nvPr/>
        </p:nvPicPr>
        <p:blipFill>
          <a:blip r:embed="rId5" cstate="print"/>
          <a:srcRect l="16827" t="23932" r="31891" b="14316"/>
          <a:stretch>
            <a:fillRect/>
          </a:stretch>
        </p:blipFill>
        <p:spPr bwMode="auto">
          <a:xfrm>
            <a:off x="6535738" y="3121025"/>
            <a:ext cx="2390775" cy="2278063"/>
          </a:xfrm>
          <a:prstGeom prst="rect">
            <a:avLst/>
          </a:prstGeom>
          <a:noFill/>
          <a:ln w="38100">
            <a:solidFill>
              <a:srgbClr val="000000"/>
            </a:solidFill>
            <a:miter lim="800000"/>
            <a:headEnd/>
            <a:tailEnd/>
          </a:ln>
        </p:spPr>
      </p:pic>
      <p:sp>
        <p:nvSpPr>
          <p:cNvPr id="24586"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Downtown Development Plan</a:t>
            </a: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2000" b="-2000"/>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36867"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a:spLocks noGrp="1"/>
          </p:cNvSpPr>
          <p:nvPr>
            <p:ph type="sldNum" sz="quarter" idx="12"/>
          </p:nvPr>
        </p:nvSpPr>
        <p:spPr/>
        <p:txBody>
          <a:bodyPr/>
          <a:lstStyle/>
          <a:p>
            <a:pPr>
              <a:defRPr/>
            </a:pPr>
            <a:fld id="{DFC0E23F-17AE-4BDC-83EF-846DF42A3E79}" type="slidenum">
              <a:rPr lang="en-US" smtClean="0"/>
              <a:pPr>
                <a:defRPr/>
              </a:pPr>
              <a:t>6</a:t>
            </a:fld>
            <a:endParaRPr lang="en-US" dirty="0"/>
          </a:p>
        </p:txBody>
      </p:sp>
      <p:sp>
        <p:nvSpPr>
          <p:cNvPr id="36869" name="Content Placeholder 4"/>
          <p:cNvSpPr>
            <a:spLocks noGrp="1"/>
          </p:cNvSpPr>
          <p:nvPr>
            <p:ph idx="1"/>
          </p:nvPr>
        </p:nvSpPr>
        <p:spPr>
          <a:xfrm>
            <a:off x="0" y="1292225"/>
            <a:ext cx="9144000" cy="4714875"/>
          </a:xfrm>
        </p:spPr>
        <p:txBody>
          <a:bodyPr/>
          <a:lstStyle/>
          <a:p>
            <a:pPr>
              <a:spcBef>
                <a:spcPct val="0"/>
              </a:spcBef>
            </a:pPr>
            <a:endParaRPr lang="en-US" sz="2400" smtClean="0"/>
          </a:p>
          <a:p>
            <a:pPr>
              <a:spcBef>
                <a:spcPct val="0"/>
              </a:spcBef>
              <a:buFont typeface="Arial" charset="0"/>
              <a:buNone/>
            </a:pPr>
            <a:r>
              <a:rPr lang="en-US" sz="2400" smtClean="0"/>
              <a:t>                              </a:t>
            </a:r>
          </a:p>
          <a:p>
            <a:pPr>
              <a:spcBef>
                <a:spcPct val="0"/>
              </a:spcBef>
            </a:pPr>
            <a:endParaRPr lang="en-US" sz="2400" smtClean="0"/>
          </a:p>
          <a:p>
            <a:pPr>
              <a:buFont typeface="Arial" charset="0"/>
              <a:buNone/>
            </a:pPr>
            <a:endParaRPr lang="en-US" smtClean="0"/>
          </a:p>
        </p:txBody>
      </p:sp>
      <p:sp>
        <p:nvSpPr>
          <p:cNvPr id="36870" name="Rectangle 7"/>
          <p:cNvSpPr>
            <a:spLocks noChangeArrowheads="1"/>
          </p:cNvSpPr>
          <p:nvPr/>
        </p:nvSpPr>
        <p:spPr bwMode="auto">
          <a:xfrm>
            <a:off x="0" y="1916113"/>
            <a:ext cx="9144000" cy="522287"/>
          </a:xfrm>
          <a:prstGeom prst="rect">
            <a:avLst/>
          </a:prstGeom>
          <a:noFill/>
          <a:ln w="9525">
            <a:noFill/>
            <a:miter lim="800000"/>
            <a:headEnd/>
            <a:tailEnd/>
          </a:ln>
        </p:spPr>
        <p:txBody>
          <a:bodyPr>
            <a:spAutoFit/>
          </a:bodyPr>
          <a:lstStyle/>
          <a:p>
            <a:pPr algn="just"/>
            <a:r>
              <a:rPr lang="en-US" sz="2800" b="1"/>
              <a:t> Two Business Community Workshops in 2012</a:t>
            </a:r>
          </a:p>
        </p:txBody>
      </p:sp>
      <p:sp>
        <p:nvSpPr>
          <p:cNvPr id="13" name="Title 2"/>
          <p:cNvSpPr txBox="1">
            <a:spLocks/>
          </p:cNvSpPr>
          <p:nvPr/>
        </p:nvSpPr>
        <p:spPr bwMode="auto">
          <a:xfrm>
            <a:off x="238125" y="1138238"/>
            <a:ext cx="4818063" cy="647700"/>
          </a:xfrm>
          <a:prstGeom prst="rect">
            <a:avLst/>
          </a:prstGeom>
          <a:noFill/>
          <a:ln w="9525">
            <a:noFill/>
            <a:miter lim="800000"/>
            <a:headEnd/>
            <a:tailEnd/>
          </a:ln>
        </p:spPr>
        <p:txBody>
          <a:bodyPr anchor="ctr"/>
          <a:lstStyle/>
          <a:p>
            <a:pPr eaLnBrk="0" hangingPunct="0"/>
            <a:r>
              <a:rPr lang="en-US" sz="2800" b="1">
                <a:latin typeface="Calibri" pitchFamily="34" charset="0"/>
              </a:rPr>
              <a:t>Process: </a:t>
            </a:r>
            <a:r>
              <a:rPr lang="en-US" sz="2800" i="1">
                <a:latin typeface="Calibri" pitchFamily="34" charset="0"/>
              </a:rPr>
              <a:t>(cont’d)</a:t>
            </a:r>
            <a:endParaRPr lang="en-US" sz="2800" b="1">
              <a:latin typeface="Calibri" pitchFamily="34" charset="0"/>
            </a:endParaRPr>
          </a:p>
        </p:txBody>
      </p:sp>
      <p:pic>
        <p:nvPicPr>
          <p:cNvPr id="14" name="Picture 13" descr="DSC_0144.JPG"/>
          <p:cNvPicPr>
            <a:picLocks noChangeAspect="1"/>
          </p:cNvPicPr>
          <p:nvPr/>
        </p:nvPicPr>
        <p:blipFill>
          <a:blip r:embed="rId5" cstate="print"/>
          <a:stretch>
            <a:fillRect/>
          </a:stretch>
        </p:blipFill>
        <p:spPr>
          <a:xfrm>
            <a:off x="2788526" y="2770026"/>
            <a:ext cx="3976280" cy="26438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DSC_0134.JPG"/>
          <p:cNvPicPr>
            <a:picLocks noChangeAspect="1"/>
          </p:cNvPicPr>
          <p:nvPr/>
        </p:nvPicPr>
        <p:blipFill>
          <a:blip r:embed="rId6" cstate="print"/>
          <a:stretch>
            <a:fillRect/>
          </a:stretch>
        </p:blipFill>
        <p:spPr>
          <a:xfrm>
            <a:off x="290286" y="2553047"/>
            <a:ext cx="2366896" cy="1573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DSC_0956.JPG"/>
          <p:cNvPicPr>
            <a:picLocks noChangeAspect="1"/>
          </p:cNvPicPr>
          <p:nvPr/>
        </p:nvPicPr>
        <p:blipFill>
          <a:blip r:embed="rId7" cstate="print"/>
          <a:srcRect l="37965" t="47591" r="43248" b="16501"/>
          <a:stretch>
            <a:fillRect/>
          </a:stretch>
        </p:blipFill>
        <p:spPr>
          <a:xfrm>
            <a:off x="6901662" y="2801258"/>
            <a:ext cx="2010110" cy="2554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N:\PLANNING\Projects and Proposals\Projects and Proposals\2011\North Miami Downtown Master Plan\Community Meeting\10-25-12 Meeting\Photos of 10-25-12 meeting\DSC_0137.JPG"/>
          <p:cNvPicPr/>
          <p:nvPr/>
        </p:nvPicPr>
        <p:blipFill>
          <a:blip r:embed="rId8" cstate="print"/>
          <a:srcRect l="26924" t="40501" r="21978"/>
          <a:stretch>
            <a:fillRect/>
          </a:stretch>
        </p:blipFill>
        <p:spPr bwMode="auto">
          <a:xfrm>
            <a:off x="466512" y="4452095"/>
            <a:ext cx="2159934" cy="1324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876"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Downtown Development Plan</a:t>
            </a: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2000" b="-2000"/>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38915"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a:spLocks noGrp="1"/>
          </p:cNvSpPr>
          <p:nvPr>
            <p:ph type="sldNum" sz="quarter" idx="12"/>
          </p:nvPr>
        </p:nvSpPr>
        <p:spPr/>
        <p:txBody>
          <a:bodyPr/>
          <a:lstStyle/>
          <a:p>
            <a:pPr>
              <a:defRPr/>
            </a:pPr>
            <a:fld id="{0DE0AAE7-F336-4924-968D-A9AFF561FBEB}" type="slidenum">
              <a:rPr lang="en-US" smtClean="0"/>
              <a:pPr>
                <a:defRPr/>
              </a:pPr>
              <a:t>7</a:t>
            </a:fld>
            <a:endParaRPr lang="en-US" dirty="0"/>
          </a:p>
        </p:txBody>
      </p:sp>
      <p:sp>
        <p:nvSpPr>
          <p:cNvPr id="38917" name="Content Placeholder 4"/>
          <p:cNvSpPr>
            <a:spLocks noGrp="1"/>
          </p:cNvSpPr>
          <p:nvPr>
            <p:ph idx="1"/>
          </p:nvPr>
        </p:nvSpPr>
        <p:spPr>
          <a:xfrm>
            <a:off x="0" y="1292225"/>
            <a:ext cx="9144000" cy="5354638"/>
          </a:xfrm>
        </p:spPr>
        <p:txBody>
          <a:bodyPr/>
          <a:lstStyle/>
          <a:p>
            <a:pPr>
              <a:spcBef>
                <a:spcPct val="0"/>
              </a:spcBef>
            </a:pPr>
            <a:endParaRPr lang="en-US" sz="2400" smtClean="0"/>
          </a:p>
          <a:p>
            <a:pPr>
              <a:spcBef>
                <a:spcPct val="0"/>
              </a:spcBef>
              <a:buFont typeface="Arial" charset="0"/>
              <a:buNone/>
            </a:pPr>
            <a:r>
              <a:rPr lang="en-US" sz="2400" smtClean="0"/>
              <a:t>    </a:t>
            </a:r>
            <a:r>
              <a:rPr lang="en-US" sz="2800" b="1" smtClean="0"/>
              <a:t>Stakeholder Preference Surveys</a:t>
            </a:r>
          </a:p>
          <a:p>
            <a:pPr>
              <a:spcBef>
                <a:spcPct val="0"/>
              </a:spcBef>
              <a:buFont typeface="Arial" charset="0"/>
              <a:buNone/>
            </a:pPr>
            <a:r>
              <a:rPr lang="en-US" sz="2400" smtClean="0"/>
              <a:t>                  </a:t>
            </a:r>
          </a:p>
          <a:p>
            <a:pPr>
              <a:spcBef>
                <a:spcPct val="0"/>
              </a:spcBef>
            </a:pPr>
            <a:endParaRPr lang="en-US" sz="2400" smtClean="0"/>
          </a:p>
          <a:p>
            <a:pPr>
              <a:buFont typeface="Arial" charset="0"/>
              <a:buNone/>
            </a:pPr>
            <a:endParaRPr lang="en-US" smtClean="0"/>
          </a:p>
        </p:txBody>
      </p:sp>
      <p:sp>
        <p:nvSpPr>
          <p:cNvPr id="13" name="Title 2"/>
          <p:cNvSpPr txBox="1">
            <a:spLocks/>
          </p:cNvSpPr>
          <p:nvPr/>
        </p:nvSpPr>
        <p:spPr bwMode="auto">
          <a:xfrm>
            <a:off x="252413" y="1109663"/>
            <a:ext cx="4818062" cy="647700"/>
          </a:xfrm>
          <a:prstGeom prst="rect">
            <a:avLst/>
          </a:prstGeom>
          <a:noFill/>
          <a:ln w="9525">
            <a:noFill/>
            <a:miter lim="800000"/>
            <a:headEnd/>
            <a:tailEnd/>
          </a:ln>
        </p:spPr>
        <p:txBody>
          <a:bodyPr anchor="ctr"/>
          <a:lstStyle/>
          <a:p>
            <a:pPr eaLnBrk="0" hangingPunct="0">
              <a:defRPr/>
            </a:pPr>
            <a:r>
              <a:rPr lang="en-US" sz="2800" b="1" dirty="0" smtClean="0">
                <a:latin typeface="+mn-lt"/>
                <a:ea typeface="+mj-ea"/>
                <a:cs typeface="+mj-cs"/>
              </a:rPr>
              <a:t>Process: </a:t>
            </a:r>
            <a:r>
              <a:rPr lang="en-US" sz="2800" i="1" dirty="0">
                <a:latin typeface="+mn-lt"/>
                <a:ea typeface="+mj-ea"/>
                <a:cs typeface="+mj-cs"/>
              </a:rPr>
              <a:t>(cont’d)</a:t>
            </a:r>
            <a:endParaRPr lang="en-US" sz="2800" b="1" dirty="0">
              <a:latin typeface="+mn-lt"/>
              <a:ea typeface="+mj-ea"/>
              <a:cs typeface="+mj-cs"/>
            </a:endParaRPr>
          </a:p>
        </p:txBody>
      </p:sp>
      <p:pic>
        <p:nvPicPr>
          <p:cNvPr id="38919" name="Picture 12" descr="N:\PLANNING\Projects and Proposals\Projects and Proposals\2011\North Miami Downtown Master Plan\Reports\Preliminary Master Plan\3-6-13 UPDATED DELIVERABLE TO CITY\NW 7th Avenue - Survey_Page_1.jpg"/>
          <p:cNvPicPr>
            <a:picLocks noChangeAspect="1" noChangeArrowheads="1"/>
          </p:cNvPicPr>
          <p:nvPr/>
        </p:nvPicPr>
        <p:blipFill>
          <a:blip r:embed="rId5" cstate="print"/>
          <a:srcRect/>
          <a:stretch>
            <a:fillRect/>
          </a:stretch>
        </p:blipFill>
        <p:spPr bwMode="auto">
          <a:xfrm>
            <a:off x="449263" y="2133600"/>
            <a:ext cx="3802062" cy="4503738"/>
          </a:xfrm>
          <a:prstGeom prst="rect">
            <a:avLst/>
          </a:prstGeom>
          <a:noFill/>
          <a:ln w="9525">
            <a:noFill/>
            <a:miter lim="800000"/>
            <a:headEnd/>
            <a:tailEnd/>
          </a:ln>
        </p:spPr>
      </p:pic>
      <p:pic>
        <p:nvPicPr>
          <p:cNvPr id="38920" name="Content Placeholder 7" descr="Biscayne Boulevard - Survey_Page_3.jpg"/>
          <p:cNvPicPr>
            <a:picLocks/>
          </p:cNvPicPr>
          <p:nvPr/>
        </p:nvPicPr>
        <p:blipFill>
          <a:blip r:embed="rId6" cstate="print"/>
          <a:srcRect/>
          <a:stretch>
            <a:fillRect/>
          </a:stretch>
        </p:blipFill>
        <p:spPr bwMode="auto">
          <a:xfrm>
            <a:off x="4949825" y="2133600"/>
            <a:ext cx="3389313" cy="4513263"/>
          </a:xfrm>
          <a:prstGeom prst="rect">
            <a:avLst/>
          </a:prstGeom>
          <a:noFill/>
          <a:ln w="9525">
            <a:noFill/>
            <a:miter lim="800000"/>
            <a:headEnd/>
            <a:tailEnd/>
          </a:ln>
        </p:spPr>
      </p:pic>
      <p:sp>
        <p:nvSpPr>
          <p:cNvPr id="38921"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Downtown Development Plan</a:t>
            </a: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2000" b="-2000"/>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40963"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a:spLocks noGrp="1"/>
          </p:cNvSpPr>
          <p:nvPr>
            <p:ph type="sldNum" sz="quarter" idx="12"/>
          </p:nvPr>
        </p:nvSpPr>
        <p:spPr/>
        <p:txBody>
          <a:bodyPr/>
          <a:lstStyle/>
          <a:p>
            <a:pPr>
              <a:defRPr/>
            </a:pPr>
            <a:fld id="{6E5861FC-689C-43AC-AD54-A5C32971F1EF}" type="slidenum">
              <a:rPr lang="en-US" smtClean="0"/>
              <a:pPr>
                <a:defRPr/>
              </a:pPr>
              <a:t>8</a:t>
            </a:fld>
            <a:endParaRPr lang="en-US" dirty="0"/>
          </a:p>
        </p:txBody>
      </p:sp>
      <p:sp>
        <p:nvSpPr>
          <p:cNvPr id="7" name="Content Placeholder 4"/>
          <p:cNvSpPr>
            <a:spLocks noGrp="1"/>
          </p:cNvSpPr>
          <p:nvPr>
            <p:ph idx="1"/>
          </p:nvPr>
        </p:nvSpPr>
        <p:spPr>
          <a:xfrm>
            <a:off x="688975" y="2332038"/>
            <a:ext cx="8229600" cy="3052762"/>
          </a:xfrm>
        </p:spPr>
        <p:txBody>
          <a:bodyPr/>
          <a:lstStyle/>
          <a:p>
            <a:pPr>
              <a:spcBef>
                <a:spcPct val="0"/>
              </a:spcBef>
            </a:pPr>
            <a:r>
              <a:rPr lang="en-US" sz="2800" smtClean="0"/>
              <a:t>More shade trees/landscaping/curbed medians</a:t>
            </a:r>
          </a:p>
          <a:p>
            <a:pPr>
              <a:spcBef>
                <a:spcPct val="0"/>
              </a:spcBef>
            </a:pPr>
            <a:r>
              <a:rPr lang="en-US" sz="2800" b="1" smtClean="0"/>
              <a:t>Make it more pedestrian friendly</a:t>
            </a:r>
          </a:p>
          <a:p>
            <a:pPr>
              <a:spcBef>
                <a:spcPct val="0"/>
              </a:spcBef>
            </a:pPr>
            <a:r>
              <a:rPr lang="en-US" sz="2800" smtClean="0"/>
              <a:t>Improve the pedestrian crossings</a:t>
            </a:r>
          </a:p>
          <a:p>
            <a:pPr>
              <a:spcBef>
                <a:spcPct val="0"/>
              </a:spcBef>
            </a:pPr>
            <a:r>
              <a:rPr lang="en-US" sz="2800" smtClean="0"/>
              <a:t>Decorative street lighting</a:t>
            </a:r>
          </a:p>
          <a:p>
            <a:pPr>
              <a:spcBef>
                <a:spcPct val="0"/>
              </a:spcBef>
            </a:pPr>
            <a:r>
              <a:rPr lang="en-US" sz="2800" smtClean="0"/>
              <a:t>Needs streetscape</a:t>
            </a:r>
          </a:p>
          <a:p>
            <a:pPr>
              <a:spcBef>
                <a:spcPct val="0"/>
              </a:spcBef>
            </a:pPr>
            <a:r>
              <a:rPr lang="en-US" sz="2800" b="1" smtClean="0"/>
              <a:t>More public plaza/areas</a:t>
            </a:r>
          </a:p>
          <a:p>
            <a:pPr>
              <a:spcBef>
                <a:spcPct val="0"/>
              </a:spcBef>
            </a:pPr>
            <a:r>
              <a:rPr lang="en-US" sz="2800" smtClean="0"/>
              <a:t>Slower traffic/traffic calming</a:t>
            </a:r>
          </a:p>
          <a:p>
            <a:pPr>
              <a:spcBef>
                <a:spcPct val="0"/>
              </a:spcBef>
            </a:pPr>
            <a:endParaRPr lang="en-US" sz="2400" smtClean="0"/>
          </a:p>
          <a:p>
            <a:pPr>
              <a:spcBef>
                <a:spcPct val="0"/>
              </a:spcBef>
            </a:pPr>
            <a:endParaRPr lang="en-US" sz="2400" smtClean="0"/>
          </a:p>
          <a:p>
            <a:endParaRPr lang="en-US" smtClean="0"/>
          </a:p>
        </p:txBody>
      </p:sp>
      <p:sp>
        <p:nvSpPr>
          <p:cNvPr id="40966" name="Rectangle 7"/>
          <p:cNvSpPr>
            <a:spLocks noChangeArrowheads="1"/>
          </p:cNvSpPr>
          <p:nvPr/>
        </p:nvSpPr>
        <p:spPr bwMode="auto">
          <a:xfrm>
            <a:off x="0" y="1249363"/>
            <a:ext cx="8955088" cy="946150"/>
          </a:xfrm>
          <a:prstGeom prst="rect">
            <a:avLst/>
          </a:prstGeom>
          <a:noFill/>
          <a:ln w="9525">
            <a:noFill/>
            <a:miter lim="800000"/>
            <a:headEnd/>
            <a:tailEnd/>
          </a:ln>
        </p:spPr>
        <p:txBody>
          <a:bodyPr>
            <a:spAutoFit/>
          </a:bodyPr>
          <a:lstStyle/>
          <a:p>
            <a:pPr eaLnBrk="0" hangingPunct="0"/>
            <a:r>
              <a:rPr lang="en-US" sz="2800" b="1">
                <a:latin typeface="Calibri" pitchFamily="34" charset="0"/>
              </a:rPr>
              <a:t>Business Forum Comments – what did we hear common for </a:t>
            </a:r>
            <a:r>
              <a:rPr lang="en-US" sz="2800" b="1" u="sng">
                <a:latin typeface="Calibri" pitchFamily="34" charset="0"/>
              </a:rPr>
              <a:t>all corridors related to physical form</a:t>
            </a:r>
            <a:r>
              <a:rPr lang="en-US" sz="2800" b="1">
                <a:latin typeface="Calibri" pitchFamily="34" charset="0"/>
              </a:rPr>
              <a:t>?</a:t>
            </a:r>
          </a:p>
        </p:txBody>
      </p:sp>
      <p:sp>
        <p:nvSpPr>
          <p:cNvPr id="9" name="Rectangle 8"/>
          <p:cNvSpPr/>
          <p:nvPr/>
        </p:nvSpPr>
        <p:spPr>
          <a:xfrm>
            <a:off x="180975" y="5543550"/>
            <a:ext cx="8266113" cy="954088"/>
          </a:xfrm>
          <a:prstGeom prst="rect">
            <a:avLst/>
          </a:prstGeom>
        </p:spPr>
        <p:txBody>
          <a:bodyPr>
            <a:spAutoFit/>
          </a:bodyPr>
          <a:lstStyle/>
          <a:p>
            <a:pPr>
              <a:defRPr/>
            </a:pPr>
            <a:r>
              <a:rPr lang="en-US" sz="2800" b="1" u="sng" dirty="0">
                <a:latin typeface="+mn-lt"/>
              </a:rPr>
              <a:t>Downtown area</a:t>
            </a:r>
            <a:r>
              <a:rPr lang="en-US" sz="2800" b="1" dirty="0">
                <a:latin typeface="+mn-lt"/>
              </a:rPr>
              <a:t>: </a:t>
            </a:r>
          </a:p>
          <a:p>
            <a:pPr lvl="1">
              <a:buFont typeface="Arial" pitchFamily="34" charset="0"/>
              <a:buChar char="•"/>
              <a:defRPr/>
            </a:pPr>
            <a:r>
              <a:rPr lang="en-US" sz="2800" b="1" dirty="0">
                <a:latin typeface="+mn-lt"/>
              </a:rPr>
              <a:t>    Unique character, sense of place, mixed-use</a:t>
            </a:r>
          </a:p>
        </p:txBody>
      </p:sp>
      <p:sp>
        <p:nvSpPr>
          <p:cNvPr id="40968"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Downtown Development Plan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xEl>
                                              <p:pRg st="1" end="1"/>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7">
                                            <p:txEl>
                                              <p:pRg st="5" end="5"/>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p:cTn id="15"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246063" y="1335088"/>
            <a:ext cx="8897937" cy="461962"/>
          </a:xfrm>
          <a:prstGeom prst="rect">
            <a:avLst/>
          </a:prstGeom>
          <a:noFill/>
          <a:ln w="9525">
            <a:noFill/>
            <a:miter lim="800000"/>
            <a:headEnd/>
            <a:tailEnd/>
          </a:ln>
        </p:spPr>
        <p:txBody>
          <a:bodyPr anchor="ctr"/>
          <a:lstStyle/>
          <a:p>
            <a:pPr eaLnBrk="0" hangingPunct="0">
              <a:defRPr/>
            </a:pPr>
            <a:endParaRPr lang="en-US" sz="3200" b="1" dirty="0">
              <a:latin typeface="+mj-lt"/>
              <a:ea typeface="+mj-ea"/>
              <a:cs typeface="+mj-cs"/>
            </a:endParaRPr>
          </a:p>
        </p:txBody>
      </p:sp>
      <p:sp>
        <p:nvSpPr>
          <p:cNvPr id="45059" name="Text Box 18"/>
          <p:cNvSpPr txBox="1">
            <a:spLocks noChangeArrowheads="1"/>
          </p:cNvSpPr>
          <p:nvPr/>
        </p:nvSpPr>
        <p:spPr bwMode="auto">
          <a:xfrm>
            <a:off x="174625" y="225425"/>
            <a:ext cx="8969375" cy="457200"/>
          </a:xfrm>
          <a:prstGeom prst="rect">
            <a:avLst/>
          </a:prstGeom>
          <a:noFill/>
          <a:ln w="9525">
            <a:noFill/>
            <a:miter lim="800000"/>
            <a:headEnd/>
            <a:tailEnd/>
          </a:ln>
        </p:spPr>
        <p:txBody>
          <a:bodyPr>
            <a:spAutoFit/>
          </a:bodyPr>
          <a:lstStyle/>
          <a:p>
            <a:pPr algn="ctr"/>
            <a:endParaRPr lang="en-US" sz="2400" b="1">
              <a:solidFill>
                <a:schemeClr val="bg1"/>
              </a:solidFill>
              <a:latin typeface="Trajan Pro"/>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2B2F7B6-7A22-412B-A8E8-5994EE3E2E2C}" type="slidenum">
              <a:rPr lang="en-US" sz="1200">
                <a:solidFill>
                  <a:schemeClr val="tx1">
                    <a:tint val="75000"/>
                  </a:schemeClr>
                </a:solidFill>
                <a:latin typeface="+mn-lt"/>
              </a:rPr>
              <a:pPr algn="r" fontAlgn="auto">
                <a:spcBef>
                  <a:spcPts val="0"/>
                </a:spcBef>
                <a:spcAft>
                  <a:spcPts val="0"/>
                </a:spcAft>
                <a:defRPr/>
              </a:pPr>
              <a:t>9</a:t>
            </a:fld>
            <a:endParaRPr lang="en-US" sz="1200" dirty="0">
              <a:solidFill>
                <a:schemeClr val="tx1">
                  <a:tint val="75000"/>
                </a:schemeClr>
              </a:solidFill>
              <a:latin typeface="+mn-lt"/>
            </a:endParaRPr>
          </a:p>
        </p:txBody>
      </p:sp>
      <p:sp>
        <p:nvSpPr>
          <p:cNvPr id="7" name="Content Placeholder 4"/>
          <p:cNvSpPr>
            <a:spLocks noGrp="1"/>
          </p:cNvSpPr>
          <p:nvPr>
            <p:ph idx="4294967295"/>
          </p:nvPr>
        </p:nvSpPr>
        <p:spPr>
          <a:xfrm>
            <a:off x="688975" y="2332038"/>
            <a:ext cx="8229600" cy="3052762"/>
          </a:xfrm>
        </p:spPr>
        <p:txBody>
          <a:bodyPr/>
          <a:lstStyle/>
          <a:p>
            <a:pPr>
              <a:spcBef>
                <a:spcPct val="0"/>
              </a:spcBef>
              <a:buFont typeface="Arial" charset="0"/>
              <a:buNone/>
            </a:pPr>
            <a:endParaRPr lang="en-US" sz="2800" smtClean="0"/>
          </a:p>
          <a:p>
            <a:pPr>
              <a:spcBef>
                <a:spcPct val="0"/>
              </a:spcBef>
            </a:pPr>
            <a:endParaRPr lang="en-US" sz="2400" smtClean="0"/>
          </a:p>
          <a:p>
            <a:pPr>
              <a:spcBef>
                <a:spcPct val="0"/>
              </a:spcBef>
            </a:pPr>
            <a:endParaRPr lang="en-US" sz="2400" smtClean="0"/>
          </a:p>
          <a:p>
            <a:endParaRPr lang="en-US" smtClean="0"/>
          </a:p>
        </p:txBody>
      </p:sp>
      <p:pic>
        <p:nvPicPr>
          <p:cNvPr id="45064" name="Picture 1"/>
          <p:cNvPicPr>
            <a:picLocks noChangeAspect="1" noChangeArrowheads="1"/>
          </p:cNvPicPr>
          <p:nvPr/>
        </p:nvPicPr>
        <p:blipFill>
          <a:blip r:embed="rId5" cstate="print"/>
          <a:srcRect l="11786" t="29683" r="10001" b="12064"/>
          <a:stretch>
            <a:fillRect/>
          </a:stretch>
        </p:blipFill>
        <p:spPr bwMode="auto">
          <a:xfrm>
            <a:off x="0" y="1749425"/>
            <a:ext cx="9144000" cy="5108575"/>
          </a:xfrm>
          <a:prstGeom prst="rect">
            <a:avLst/>
          </a:prstGeom>
          <a:noFill/>
          <a:ln w="9525">
            <a:noFill/>
            <a:miter lim="800000"/>
            <a:headEnd/>
            <a:tailEnd/>
          </a:ln>
        </p:spPr>
      </p:pic>
      <p:sp>
        <p:nvSpPr>
          <p:cNvPr id="45066" name="Rectangle 7"/>
          <p:cNvSpPr>
            <a:spLocks noChangeArrowheads="1"/>
          </p:cNvSpPr>
          <p:nvPr/>
        </p:nvSpPr>
        <p:spPr bwMode="auto">
          <a:xfrm>
            <a:off x="0" y="1249363"/>
            <a:ext cx="8955088" cy="519112"/>
          </a:xfrm>
          <a:prstGeom prst="rect">
            <a:avLst/>
          </a:prstGeom>
          <a:noFill/>
          <a:ln w="9525">
            <a:noFill/>
            <a:miter lim="800000"/>
            <a:headEnd/>
            <a:tailEnd/>
          </a:ln>
        </p:spPr>
        <p:txBody>
          <a:bodyPr>
            <a:spAutoFit/>
          </a:bodyPr>
          <a:lstStyle/>
          <a:p>
            <a:pPr algn="ctr" eaLnBrk="0" hangingPunct="0"/>
            <a:r>
              <a:rPr lang="en-US" sz="2800" b="1">
                <a:latin typeface="Calibri" pitchFamily="34" charset="0"/>
              </a:rPr>
              <a:t>Implementation Strategy Recommendations</a:t>
            </a:r>
          </a:p>
        </p:txBody>
      </p:sp>
      <p:sp>
        <p:nvSpPr>
          <p:cNvPr id="45067" name="Text Box 18"/>
          <p:cNvSpPr txBox="1">
            <a:spLocks noChangeArrowheads="1"/>
          </p:cNvSpPr>
          <p:nvPr/>
        </p:nvSpPr>
        <p:spPr bwMode="auto">
          <a:xfrm>
            <a:off x="174625" y="225425"/>
            <a:ext cx="8969375" cy="579438"/>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Downtown Development Plan</a:t>
            </a: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1|1.1"/>
</p:tagLst>
</file>

<file path=ppt/tags/tag10.xml><?xml version="1.0" encoding="utf-8"?>
<p:tagLst xmlns:a="http://schemas.openxmlformats.org/drawingml/2006/main" xmlns:r="http://schemas.openxmlformats.org/officeDocument/2006/relationships" xmlns:p="http://schemas.openxmlformats.org/presentationml/2006/main">
  <p:tag name="TIMING" val="|12|5.6|4.9|4.2"/>
</p:tagLst>
</file>

<file path=ppt/tags/tag11.xml><?xml version="1.0" encoding="utf-8"?>
<p:tagLst xmlns:a="http://schemas.openxmlformats.org/drawingml/2006/main" xmlns:r="http://schemas.openxmlformats.org/officeDocument/2006/relationships" xmlns:p="http://schemas.openxmlformats.org/presentationml/2006/main">
  <p:tag name="TIMING" val="|2.9|2.1"/>
</p:tagLst>
</file>

<file path=ppt/tags/tag12.xml><?xml version="1.0" encoding="utf-8"?>
<p:tagLst xmlns:a="http://schemas.openxmlformats.org/drawingml/2006/main" xmlns:r="http://schemas.openxmlformats.org/officeDocument/2006/relationships" xmlns:p="http://schemas.openxmlformats.org/presentationml/2006/main">
  <p:tag name="TIMING" val="|0.8|1|1.1"/>
</p:tagLst>
</file>

<file path=ppt/tags/tag13.xml><?xml version="1.0" encoding="utf-8"?>
<p:tagLst xmlns:a="http://schemas.openxmlformats.org/drawingml/2006/main" xmlns:r="http://schemas.openxmlformats.org/officeDocument/2006/relationships" xmlns:p="http://schemas.openxmlformats.org/presentationml/2006/main">
  <p:tag name="TIMING" val="|0.8|1|1.1"/>
</p:tagLst>
</file>

<file path=ppt/tags/tag14.xml><?xml version="1.0" encoding="utf-8"?>
<p:tagLst xmlns:a="http://schemas.openxmlformats.org/drawingml/2006/main" xmlns:r="http://schemas.openxmlformats.org/officeDocument/2006/relationships" xmlns:p="http://schemas.openxmlformats.org/presentationml/2006/main">
  <p:tag name="TIMING" val="|0.8|1|1.1"/>
</p:tagLst>
</file>

<file path=ppt/tags/tag15.xml><?xml version="1.0" encoding="utf-8"?>
<p:tagLst xmlns:a="http://schemas.openxmlformats.org/drawingml/2006/main" xmlns:r="http://schemas.openxmlformats.org/officeDocument/2006/relationships" xmlns:p="http://schemas.openxmlformats.org/presentationml/2006/main">
  <p:tag name="TIMING" val="|0.8|1|1.1"/>
</p:tagLst>
</file>

<file path=ppt/tags/tag16.xml><?xml version="1.0" encoding="utf-8"?>
<p:tagLst xmlns:a="http://schemas.openxmlformats.org/drawingml/2006/main" xmlns:r="http://schemas.openxmlformats.org/officeDocument/2006/relationships" xmlns:p="http://schemas.openxmlformats.org/presentationml/2006/main">
  <p:tag name="TIMING" val="|0.8|1|1.1"/>
</p:tagLst>
</file>

<file path=ppt/tags/tag17.xml><?xml version="1.0" encoding="utf-8"?>
<p:tagLst xmlns:a="http://schemas.openxmlformats.org/drawingml/2006/main" xmlns:r="http://schemas.openxmlformats.org/officeDocument/2006/relationships" xmlns:p="http://schemas.openxmlformats.org/presentationml/2006/main">
  <p:tag name="TIMING" val="|0.8|1|1.1"/>
</p:tagLst>
</file>

<file path=ppt/tags/tag18.xml><?xml version="1.0" encoding="utf-8"?>
<p:tagLst xmlns:a="http://schemas.openxmlformats.org/drawingml/2006/main" xmlns:r="http://schemas.openxmlformats.org/officeDocument/2006/relationships" xmlns:p="http://schemas.openxmlformats.org/presentationml/2006/main">
  <p:tag name="TIMING" val="|0.8|1|1.1"/>
</p:tagLst>
</file>

<file path=ppt/tags/tag19.xml><?xml version="1.0" encoding="utf-8"?>
<p:tagLst xmlns:a="http://schemas.openxmlformats.org/drawingml/2006/main" xmlns:r="http://schemas.openxmlformats.org/officeDocument/2006/relationships" xmlns:p="http://schemas.openxmlformats.org/presentationml/2006/main">
  <p:tag name="TIMING" val="|0.8|1|1.1"/>
</p:tagLst>
</file>

<file path=ppt/tags/tag2.xml><?xml version="1.0" encoding="utf-8"?>
<p:tagLst xmlns:a="http://schemas.openxmlformats.org/drawingml/2006/main" xmlns:r="http://schemas.openxmlformats.org/officeDocument/2006/relationships" xmlns:p="http://schemas.openxmlformats.org/presentationml/2006/main">
  <p:tag name="TIMING" val="|0.8|1|1.1"/>
</p:tagLst>
</file>

<file path=ppt/tags/tag20.xml><?xml version="1.0" encoding="utf-8"?>
<p:tagLst xmlns:a="http://schemas.openxmlformats.org/drawingml/2006/main" xmlns:r="http://schemas.openxmlformats.org/officeDocument/2006/relationships" xmlns:p="http://schemas.openxmlformats.org/presentationml/2006/main">
  <p:tag name="TIMING" val="|0.8|1|1.1"/>
</p:tagLst>
</file>

<file path=ppt/tags/tag21.xml><?xml version="1.0" encoding="utf-8"?>
<p:tagLst xmlns:a="http://schemas.openxmlformats.org/drawingml/2006/main" xmlns:r="http://schemas.openxmlformats.org/officeDocument/2006/relationships" xmlns:p="http://schemas.openxmlformats.org/presentationml/2006/main">
  <p:tag name="TIMING" val="|0.8|1|1.1"/>
</p:tagLst>
</file>

<file path=ppt/tags/tag22.xml><?xml version="1.0" encoding="utf-8"?>
<p:tagLst xmlns:a="http://schemas.openxmlformats.org/drawingml/2006/main" xmlns:r="http://schemas.openxmlformats.org/officeDocument/2006/relationships" xmlns:p="http://schemas.openxmlformats.org/presentationml/2006/main">
  <p:tag name="TIMING" val="|0.8|1|1.1"/>
</p:tagLst>
</file>

<file path=ppt/tags/tag23.xml><?xml version="1.0" encoding="utf-8"?>
<p:tagLst xmlns:a="http://schemas.openxmlformats.org/drawingml/2006/main" xmlns:r="http://schemas.openxmlformats.org/officeDocument/2006/relationships" xmlns:p="http://schemas.openxmlformats.org/presentationml/2006/main">
  <p:tag name="TIMING" val="|0.8|1|1.1"/>
</p:tagLst>
</file>

<file path=ppt/tags/tag24.xml><?xml version="1.0" encoding="utf-8"?>
<p:tagLst xmlns:a="http://schemas.openxmlformats.org/drawingml/2006/main" xmlns:r="http://schemas.openxmlformats.org/officeDocument/2006/relationships" xmlns:p="http://schemas.openxmlformats.org/presentationml/2006/main">
  <p:tag name="TIMING" val="|0.8|1|1.1"/>
</p:tagLst>
</file>

<file path=ppt/tags/tag25.xml><?xml version="1.0" encoding="utf-8"?>
<p:tagLst xmlns:a="http://schemas.openxmlformats.org/drawingml/2006/main" xmlns:r="http://schemas.openxmlformats.org/officeDocument/2006/relationships" xmlns:p="http://schemas.openxmlformats.org/presentationml/2006/main">
  <p:tag name="TIMING" val="|0.8|1|1.1"/>
</p:tagLst>
</file>

<file path=ppt/tags/tag26.xml><?xml version="1.0" encoding="utf-8"?>
<p:tagLst xmlns:a="http://schemas.openxmlformats.org/drawingml/2006/main" xmlns:r="http://schemas.openxmlformats.org/officeDocument/2006/relationships" xmlns:p="http://schemas.openxmlformats.org/presentationml/2006/main">
  <p:tag name="TIMING" val="|0.8|1|1.1"/>
</p:tagLst>
</file>

<file path=ppt/tags/tag27.xml><?xml version="1.0" encoding="utf-8"?>
<p:tagLst xmlns:a="http://schemas.openxmlformats.org/drawingml/2006/main" xmlns:r="http://schemas.openxmlformats.org/officeDocument/2006/relationships" xmlns:p="http://schemas.openxmlformats.org/presentationml/2006/main">
  <p:tag name="TIMING" val="|0.8|1|1.1"/>
</p:tagLst>
</file>

<file path=ppt/tags/tag28.xml><?xml version="1.0" encoding="utf-8"?>
<p:tagLst xmlns:a="http://schemas.openxmlformats.org/drawingml/2006/main" xmlns:r="http://schemas.openxmlformats.org/officeDocument/2006/relationships" xmlns:p="http://schemas.openxmlformats.org/presentationml/2006/main">
  <p:tag name="TIMING" val="|0.8|1|1.1"/>
</p:tagLst>
</file>

<file path=ppt/tags/tag29.xml><?xml version="1.0" encoding="utf-8"?>
<p:tagLst xmlns:a="http://schemas.openxmlformats.org/drawingml/2006/main" xmlns:r="http://schemas.openxmlformats.org/officeDocument/2006/relationships" xmlns:p="http://schemas.openxmlformats.org/presentationml/2006/main">
  <p:tag name="TIMING" val="|0.8|1|1.1"/>
</p:tagLst>
</file>

<file path=ppt/tags/tag3.xml><?xml version="1.0" encoding="utf-8"?>
<p:tagLst xmlns:a="http://schemas.openxmlformats.org/drawingml/2006/main" xmlns:r="http://schemas.openxmlformats.org/officeDocument/2006/relationships" xmlns:p="http://schemas.openxmlformats.org/presentationml/2006/main">
  <p:tag name="TIMING" val="|0.8|1|1.1"/>
</p:tagLst>
</file>

<file path=ppt/tags/tag30.xml><?xml version="1.0" encoding="utf-8"?>
<p:tagLst xmlns:a="http://schemas.openxmlformats.org/drawingml/2006/main" xmlns:r="http://schemas.openxmlformats.org/officeDocument/2006/relationships" xmlns:p="http://schemas.openxmlformats.org/presentationml/2006/main">
  <p:tag name="TIMING" val="|0.8|1|1.1"/>
</p:tagLst>
</file>

<file path=ppt/tags/tag31.xml><?xml version="1.0" encoding="utf-8"?>
<p:tagLst xmlns:a="http://schemas.openxmlformats.org/drawingml/2006/main" xmlns:r="http://schemas.openxmlformats.org/officeDocument/2006/relationships" xmlns:p="http://schemas.openxmlformats.org/presentationml/2006/main">
  <p:tag name="TIMING" val="|0.8|1|1.1"/>
</p:tagLst>
</file>

<file path=ppt/tags/tag32.xml><?xml version="1.0" encoding="utf-8"?>
<p:tagLst xmlns:a="http://schemas.openxmlformats.org/drawingml/2006/main" xmlns:r="http://schemas.openxmlformats.org/officeDocument/2006/relationships" xmlns:p="http://schemas.openxmlformats.org/presentationml/2006/main">
  <p:tag name="TIMING" val="|0.8|1|1.1"/>
</p:tagLst>
</file>

<file path=ppt/tags/tag33.xml><?xml version="1.0" encoding="utf-8"?>
<p:tagLst xmlns:a="http://schemas.openxmlformats.org/drawingml/2006/main" xmlns:r="http://schemas.openxmlformats.org/officeDocument/2006/relationships" xmlns:p="http://schemas.openxmlformats.org/presentationml/2006/main">
  <p:tag name="TIMING" val="|0.8|1|1.1"/>
</p:tagLst>
</file>

<file path=ppt/tags/tag4.xml><?xml version="1.0" encoding="utf-8"?>
<p:tagLst xmlns:a="http://schemas.openxmlformats.org/drawingml/2006/main" xmlns:r="http://schemas.openxmlformats.org/officeDocument/2006/relationships" xmlns:p="http://schemas.openxmlformats.org/presentationml/2006/main">
  <p:tag name="TIMING" val="|0.8|1|1.1"/>
</p:tagLst>
</file>

<file path=ppt/tags/tag5.xml><?xml version="1.0" encoding="utf-8"?>
<p:tagLst xmlns:a="http://schemas.openxmlformats.org/drawingml/2006/main" xmlns:r="http://schemas.openxmlformats.org/officeDocument/2006/relationships" xmlns:p="http://schemas.openxmlformats.org/presentationml/2006/main">
  <p:tag name="TIMING" val="|0.8|1|1.1"/>
</p:tagLst>
</file>

<file path=ppt/tags/tag6.xml><?xml version="1.0" encoding="utf-8"?>
<p:tagLst xmlns:a="http://schemas.openxmlformats.org/drawingml/2006/main" xmlns:r="http://schemas.openxmlformats.org/officeDocument/2006/relationships" xmlns:p="http://schemas.openxmlformats.org/presentationml/2006/main">
  <p:tag name="TIMING" val="|0.8|1|1.1"/>
</p:tagLst>
</file>

<file path=ppt/tags/tag7.xml><?xml version="1.0" encoding="utf-8"?>
<p:tagLst xmlns:a="http://schemas.openxmlformats.org/drawingml/2006/main" xmlns:r="http://schemas.openxmlformats.org/officeDocument/2006/relationships" xmlns:p="http://schemas.openxmlformats.org/presentationml/2006/main">
  <p:tag name="TIMING" val="|0.8|1|1.1"/>
</p:tagLst>
</file>

<file path=ppt/tags/tag8.xml><?xml version="1.0" encoding="utf-8"?>
<p:tagLst xmlns:a="http://schemas.openxmlformats.org/drawingml/2006/main" xmlns:r="http://schemas.openxmlformats.org/officeDocument/2006/relationships" xmlns:p="http://schemas.openxmlformats.org/presentationml/2006/main">
  <p:tag name="TIMING" val="|0.8|1|1.1"/>
</p:tagLst>
</file>

<file path=ppt/tags/tag9.xml><?xml version="1.0" encoding="utf-8"?>
<p:tagLst xmlns:a="http://schemas.openxmlformats.org/drawingml/2006/main" xmlns:r="http://schemas.openxmlformats.org/officeDocument/2006/relationships" xmlns:p="http://schemas.openxmlformats.org/presentationml/2006/main">
  <p:tag name="TIMING" val="|12|5.6|4.9|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15707</TotalTime>
  <Words>1350</Words>
  <Application>Microsoft Office PowerPoint</Application>
  <PresentationFormat>On-screen Show (4:3)</PresentationFormat>
  <Paragraphs>283</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Keith and Schnars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mchafe</dc:creator>
  <cp:lastModifiedBy>Dunia Sanzetenea</cp:lastModifiedBy>
  <cp:revision>817</cp:revision>
  <dcterms:created xsi:type="dcterms:W3CDTF">2011-04-19T17:12:43Z</dcterms:created>
  <dcterms:modified xsi:type="dcterms:W3CDTF">2014-05-29T18:28:39Z</dcterms:modified>
</cp:coreProperties>
</file>